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95" r:id="rId1"/>
    <p:sldMasterId id="2147483911" r:id="rId2"/>
  </p:sldMasterIdLst>
  <p:notesMasterIdLst>
    <p:notesMasterId r:id="rId20"/>
  </p:notesMasterIdLst>
  <p:sldIdLst>
    <p:sldId id="256" r:id="rId3"/>
    <p:sldId id="258" r:id="rId4"/>
    <p:sldId id="259" r:id="rId5"/>
    <p:sldId id="331" r:id="rId6"/>
    <p:sldId id="321" r:id="rId7"/>
    <p:sldId id="265" r:id="rId8"/>
    <p:sldId id="266" r:id="rId9"/>
    <p:sldId id="330" r:id="rId10"/>
    <p:sldId id="320" r:id="rId11"/>
    <p:sldId id="322" r:id="rId12"/>
    <p:sldId id="323" r:id="rId13"/>
    <p:sldId id="324" r:id="rId14"/>
    <p:sldId id="327" r:id="rId15"/>
    <p:sldId id="328" r:id="rId16"/>
    <p:sldId id="329" r:id="rId17"/>
    <p:sldId id="31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54FF"/>
    <a:srgbClr val="002164"/>
    <a:srgbClr val="284B87"/>
    <a:srgbClr val="FF9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/>
    <p:restoredTop sz="85950" autoAdjust="0"/>
  </p:normalViewPr>
  <p:slideViewPr>
    <p:cSldViewPr snapToGrid="0" snapToObjects="1">
      <p:cViewPr varScale="1">
        <p:scale>
          <a:sx n="108" d="100"/>
          <a:sy n="108" d="100"/>
        </p:scale>
        <p:origin x="70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84"/>
    </p:cViewPr>
  </p:sorterViewPr>
  <p:notesViewPr>
    <p:cSldViewPr snapToGrid="0" snapToObjects="1">
      <p:cViewPr varScale="1">
        <p:scale>
          <a:sx n="84" d="100"/>
          <a:sy n="84" d="100"/>
        </p:scale>
        <p:origin x="2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59C3-BCF5-BC45-87ED-AF8758B445C8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84E-AB51-CE46-B606-030E2D62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CF7E-FB46-3B48-B977-64FFA50F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4168-492A-8C45-A7AE-721DFF49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D6F69-1A67-374A-B49A-C20D80692088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3EB6-81CC-0F4B-B6B9-719D277A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89C8-F198-704C-9C87-3C64FBB7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B2A61-B83E-6E41-918C-53242064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5303-AE18-8D45-B279-836E3386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ABEA-224B-EF4C-A3FD-998E916F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E3392-AC4F-CA43-A3C4-CF363E752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99B44-FF35-0E4B-8943-9706120AA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3A414-E73A-2B45-AEF6-3D9856E1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9A0C-1C2C-7444-A55C-3953C420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75FF-65D2-F24C-A4D0-830418E5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4567-15FA-C64F-8B2F-CD4E1CC5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6CE-7EE8-2C44-B56E-61BA058A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1F76-998F-3A47-8839-D7A4C073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94EA5-BBEA-7345-AFAA-5F19855C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30F3-764B-7443-BD9E-B13FD88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8714-FB61-D840-9B99-BCE407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35A3-7B56-AE4B-8F7B-B5F36E42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D6AD-0526-134D-9EA2-50048B4F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C9A6-4051-F849-9AA5-08462F4F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4FE6-C6E0-0A45-A74C-352977AE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9703-58D0-014B-8F09-94313E13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AA52-4BF2-EC48-A81F-E4F1DFB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30EF-F4E4-AF47-A2DA-BF81F703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C8683-5642-D94C-BB37-44368DCB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AFC18-B983-FE45-A6EC-0D2377F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D5FD-6B4F-7E44-9287-3D7AC852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A450-0012-624E-B022-F917D0E6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CBFB-F96E-CF42-BBB3-953AF76F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C055-8EE3-6F46-B904-0DF57BDF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F5B9-AACA-4B43-B486-7C33DE64B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E778D-66F2-0243-B1BA-3C917955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CC27-565D-FC43-BB5F-864A747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B8496-1DC2-4F4E-AE7C-A5345D5F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6535-315F-FC41-A28C-17CB6009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6DA7-B146-FD4C-8BA0-F018C540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BD45D-C52A-F54D-9581-2129FD65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55095-DC27-B647-B63C-D95583BA4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EFF56-FF96-B74A-A763-5A4011B8F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69D8A-E1DF-3D42-9004-32E145C8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D6BA3-CC24-BF44-A911-B319E2EA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5E851-7F1B-4846-BD4F-46B4CC6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EC7E-F766-F446-AFB1-62E34ECB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0A70E-217F-8C41-A949-29471373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E3D6-B075-A942-AEBD-47144F20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8348-CCC6-C64B-952D-F8649A41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85D2-C33A-6A44-961D-104A4E13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5083-F53C-3F42-ABA2-7E9D3CB6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506F-F962-8546-BAAF-3A2FE791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0E0-E580-7049-B728-F6A763D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7528-0045-1745-9E4B-97B864C3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E29AA-6E0A-8444-A5D4-8BF8C9469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4235-7FB5-A44E-9FBD-8AD1AB46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6BB6-C20C-FD4C-8F64-A31FD95A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4997-51BB-E043-B98E-394018CB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5109-E9F6-4E40-B084-F201F299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E277-EE8D-BF4A-B42C-BB51A8F4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48C43-5771-424C-9793-3339C82B0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740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65CC-99D8-314D-9796-59EB98C7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ABC01-8AE4-774B-A250-788334FEA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2AA4-8377-CE43-AEE0-915C14728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CCFA-1952-BA40-A391-5BF1380A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BB9B-43A5-C74C-B179-0DC8826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2883-2B0E-EA40-BC87-FF02D9E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5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9C9A-C072-9244-8063-67F995C1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3F80F-6E6B-C844-AC08-E8A63FBB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159D-54B5-8643-A316-840B1A50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6279-899B-9440-BDC9-7209B62B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8444-BD70-8B44-BC6F-A76E3DBF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23CE5-FC35-3A48-90FE-7B1950F30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CE72A-8D9B-1A47-9F5A-203018B1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A576-B8C6-C243-9AE0-F9C86654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FDE8-1F7B-A748-BD46-0942972E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302B-BA6C-3A4C-8A1B-9979555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1B0A-D44D-F041-8759-BD9FB3F2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CA5B-A313-7A48-B2D4-A898C08B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A77C5-E7D6-3046-87AB-E1A836E11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F9BB-64A1-B44C-BA9D-BF06D679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7D79-DA95-AA4F-8A76-A169FDD7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7D7B-8BF6-4F40-8B3F-CDD98192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32008-1E24-314E-AEAC-F8FE2CB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0B1D1-700D-E440-B572-538AC894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71A78-9121-894B-9D87-EEB3E127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D8502-6981-164A-ADAD-84AA44BDA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0FDB-251D-004D-8388-866AD88E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9EC1-A882-2343-8A47-EE1308722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96AE0-7D57-CE45-B1D6-0DB8D9AE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FCEF3-C377-4747-9A6B-46EB66042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26FCC-2243-5D46-ABCD-90D306CCF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4F206-8872-3E44-91AF-3FA07648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977E-BAA8-F147-84ED-8398131E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1DDB2-65E3-8B45-B61B-42135607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AFFE6D-CABE-164A-8E96-BFA37F81E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464F-510B-5A49-98C0-C1C17CAF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FD8F1-EB3D-4146-ABE4-9079F9EE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0931E-1E38-7045-AA15-49AB639B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DCC1D-67BB-BF48-883E-568F039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3AB1D-4254-B04C-83A7-B3DDA0084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31703-7FA5-AB41-AFA8-B2760BAD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6272D-9306-D842-8EC7-DECAEE79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2725-A816-B74B-BAE0-2600DD1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88AA9-32AB-A845-BB6A-107C7C8D8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514-0189-0743-877F-43AFAD98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BF8F-83D1-E64F-B329-9FB17671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CD41-1F0D-E64E-B5C4-B1AF3AB9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9D59-6706-694E-8A04-1B4D3A6B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32D3-A804-A34B-9147-573DCD3C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4FEDF-16DA-9647-B8E5-2EB02E26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C3B74-091C-7C41-A57A-9E41F6FD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20D7-D7FE-FE4A-86A2-86DCC0AA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8719B-4970-334D-AADC-CC92FF499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EC96-06EF-F24B-944F-ED8EAFB92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729D6-C012-E143-9A86-3B23778F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B0607-A82E-6F4F-8C26-03747E4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2F9A7-E7DF-ED48-ABA1-AE7781CC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779FA-F5ED-EB4D-8602-3B9898FC2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E4F57-5AAF-F44E-BD4A-1298EC45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C798-413A-5046-9B26-233F65EE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81C8-AA3C-414E-AE68-654F4C371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12 December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A482-8990-5C46-A57E-B4E36D3D9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FA47-0688-4C4E-B796-AE6B98D8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E4C88-D90E-1F4A-ABAD-9B437180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EC31-279B-5646-8CF4-28867CA5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CA904-F81D-0C43-B16E-9B8EC71A9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F03-5D0E-3C44-8AD2-4168C9B0FBB1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4C51A-00F6-874F-87F5-CD40AEA51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B16D-AD37-5B49-8178-45F110403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43F19-8552-AC4F-90C3-0AAFEE4DA8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49" y="420685"/>
            <a:ext cx="10529937" cy="1261158"/>
          </a:xfrm>
        </p:spPr>
        <p:txBody>
          <a:bodyPr>
            <a:noAutofit/>
          </a:bodyPr>
          <a:lstStyle/>
          <a:p>
            <a:r>
              <a:rPr lang="en-US" altLang="en-US" b="1" dirty="0"/>
              <a:t>Ford-Fulkerson Algorithm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39" y="4892771"/>
            <a:ext cx="5677546" cy="628999"/>
          </a:xfrm>
        </p:spPr>
        <p:txBody>
          <a:bodyPr>
            <a:noAutofit/>
          </a:bodyPr>
          <a:lstStyle/>
          <a:p>
            <a:r>
              <a:rPr lang="en-US" sz="3500" dirty="0"/>
              <a:t>Sajedul Talukder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06FC3C-963C-D144-AC08-B60F95F35F7A}"/>
              </a:ext>
            </a:extLst>
          </p:cNvPr>
          <p:cNvSpPr txBox="1">
            <a:spLocks/>
          </p:cNvSpPr>
          <p:nvPr/>
        </p:nvSpPr>
        <p:spPr>
          <a:xfrm>
            <a:off x="1566862" y="4200042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Lecture 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7717DF-82D8-9632-9467-753A5F4C99F1}"/>
              </a:ext>
            </a:extLst>
          </p:cNvPr>
          <p:cNvSpPr txBox="1">
            <a:spLocks/>
          </p:cNvSpPr>
          <p:nvPr/>
        </p:nvSpPr>
        <p:spPr>
          <a:xfrm>
            <a:off x="1550150" y="2793135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97C"/>
                </a:solidFill>
              </a:rPr>
              <a:t>CS 330 Intro to the 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9323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38496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182812" y="2654380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4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57138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S-&gt;C-&gt;D-&gt;T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182812" y="2654380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94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51330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S-&gt;C-&gt;D-&gt;T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S-&gt;C-&gt;D-&gt;A-&gt;B-&gt;T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182812" y="2654380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94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0468C-1E90-E44D-8436-A435F7F36832}"/>
              </a:ext>
            </a:extLst>
          </p:cNvPr>
          <p:cNvSpPr txBox="1"/>
          <p:nvPr/>
        </p:nvSpPr>
        <p:spPr>
          <a:xfrm>
            <a:off x="1566085" y="5921915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reverse augment if back edge not 0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2DE67374-D943-DA4A-8497-A99B30CE4ADF}"/>
              </a:ext>
            </a:extLst>
          </p:cNvPr>
          <p:cNvCxnSpPr>
            <a:cxnSpLocks/>
            <a:stCxn id="51" idx="1"/>
          </p:cNvCxnSpPr>
          <p:nvPr/>
        </p:nvCxnSpPr>
        <p:spPr>
          <a:xfrm rot="10800000" flipV="1">
            <a:off x="3109962" y="3428999"/>
            <a:ext cx="287304" cy="24799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2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98722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S-&gt;C-&gt;D-&gt;T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S-&gt;C-&gt;D-&gt;A-&gt;B-&gt;T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S-&gt;A-&gt;D-&gt;B-&gt;T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085653" y="2643265"/>
            <a:ext cx="100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94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0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39615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S-&gt;C-&gt;D-&gt;T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S-&gt;C-&gt;D-&gt;A-&gt;B-&gt;T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S-&gt;A-&gt;D-&gt;B-&gt;T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085653" y="2643265"/>
            <a:ext cx="100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94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2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/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S-&gt;A-&gt;D-&gt;T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S-&gt;C-&gt;D-&gt;T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S-&gt;C-&gt;D-&gt;A-&gt;B-&gt;T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S-&gt;A-&gt;D-&gt;B-&gt;T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S-&gt;C-&gt;D-&gt;B-&gt;T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085653" y="2643265"/>
            <a:ext cx="100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25400">
            <a:solidFill>
              <a:srgbClr val="0432FF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25400">
            <a:solidFill>
              <a:srgbClr val="0432FF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94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/10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F2BE8-5F7D-2F4C-8721-09E38946ECC3}"/>
              </a:ext>
            </a:extLst>
          </p:cNvPr>
          <p:cNvSpPr txBox="1"/>
          <p:nvPr/>
        </p:nvSpPr>
        <p:spPr>
          <a:xfrm>
            <a:off x="1900344" y="5908987"/>
            <a:ext cx="322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more augmenting path!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Maximum total flow: 9 + 10 = 19</a:t>
            </a:r>
          </a:p>
        </p:txBody>
      </p:sp>
    </p:spTree>
    <p:extLst>
      <p:ext uri="{BB962C8B-B14F-4D97-AF65-F5344CB8AC3E}">
        <p14:creationId xmlns:p14="http://schemas.microsoft.com/office/powerpoint/2010/main" val="106176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537028BA-10F9-D24C-AC05-ECA564CE7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197" y="1170317"/>
            <a:ext cx="8141551" cy="51829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>
              <a:buClr>
                <a:srgbClr val="003399"/>
              </a:buClr>
              <a:buNone/>
            </a:pPr>
            <a:r>
              <a:rPr lang="en-US" altLang="en-US" sz="2400" b="1" dirty="0"/>
              <a:t>Ford-Fulkerson (</a:t>
            </a:r>
            <a:r>
              <a:rPr lang="en-US" altLang="en-US" sz="2400" b="1" i="1" dirty="0"/>
              <a:t>G</a:t>
            </a:r>
            <a:r>
              <a:rPr lang="en-US" altLang="en-US" sz="2400" b="1" dirty="0"/>
              <a:t>)</a:t>
            </a:r>
          </a:p>
          <a:p>
            <a:pPr marL="381000" indent="-381000">
              <a:buClr>
                <a:srgbClr val="003399"/>
              </a:buClr>
              <a:buNone/>
            </a:pPr>
            <a:endParaRPr lang="en-US" altLang="en-US" sz="2400" dirty="0"/>
          </a:p>
          <a:p>
            <a:pPr marL="609600" indent="-609600">
              <a:spcBef>
                <a:spcPct val="0"/>
              </a:spcBef>
              <a:buNone/>
            </a:pPr>
            <a:r>
              <a:rPr lang="en-US" altLang="en-US" sz="2400" b="1" dirty="0"/>
              <a:t>Input: </a:t>
            </a:r>
            <a:r>
              <a:rPr lang="en-US" altLang="en-US" sz="2400" dirty="0"/>
              <a:t>A digraph </a:t>
            </a:r>
            <a:r>
              <a:rPr lang="en-US" altLang="en-US" sz="2400" i="1" dirty="0"/>
              <a:t>G, </a:t>
            </a:r>
            <a:r>
              <a:rPr lang="en-US" altLang="en-US" sz="2400" dirty="0"/>
              <a:t>weights</a:t>
            </a:r>
            <a:r>
              <a:rPr lang="en-US" altLang="en-US" sz="2400" i="1" dirty="0"/>
              <a:t> c</a:t>
            </a:r>
            <a:r>
              <a:rPr lang="en-US" altLang="en-US" sz="2400" dirty="0"/>
              <a:t>: </a:t>
            </a:r>
            <a:r>
              <a:rPr lang="en-US" altLang="en-US" sz="2400" i="1" dirty="0">
                <a:ea typeface="MS Mincho" panose="02020609040205080304" pitchFamily="49" charset="-128"/>
              </a:rPr>
              <a:t>E</a:t>
            </a:r>
            <a:r>
              <a:rPr lang="en-US" altLang="en-US" sz="2400" dirty="0">
                <a:ea typeface="MS Mincho" panose="02020609040205080304" pitchFamily="49" charset="-128"/>
              </a:rPr>
              <a:t>(</a:t>
            </a:r>
            <a:r>
              <a:rPr lang="en-US" altLang="en-US" sz="2400" i="1" dirty="0">
                <a:ea typeface="MS Mincho" panose="02020609040205080304" pitchFamily="49" charset="-128"/>
              </a:rPr>
              <a:t>G</a:t>
            </a:r>
            <a:r>
              <a:rPr lang="en-US" altLang="en-US" sz="2400" dirty="0">
                <a:ea typeface="MS Mincho" panose="02020609040205080304" pitchFamily="49" charset="-128"/>
              </a:rPr>
              <a:t>) → </a:t>
            </a:r>
            <a:r>
              <a:rPr lang="en-US" altLang="en-US" sz="2400" b="1" dirty="0">
                <a:ea typeface="MS Mincho" panose="02020609040205080304" pitchFamily="49" charset="-128"/>
              </a:rPr>
              <a:t>R</a:t>
            </a:r>
            <a:r>
              <a:rPr lang="en-US" altLang="en-US" sz="2400" b="1" baseline="-25000" dirty="0">
                <a:ea typeface="MS Mincho" panose="02020609040205080304" pitchFamily="49" charset="-128"/>
              </a:rPr>
              <a:t>+</a:t>
            </a:r>
            <a:r>
              <a:rPr lang="en-US" altLang="en-US" sz="2400" b="1" dirty="0">
                <a:ea typeface="MS Mincho" panose="02020609040205080304" pitchFamily="49" charset="-128"/>
              </a:rPr>
              <a:t> </a:t>
            </a:r>
            <a:r>
              <a:rPr lang="en-US" altLang="en-US" sz="2400" dirty="0">
                <a:ea typeface="MS Mincho" panose="02020609040205080304" pitchFamily="49" charset="-128"/>
              </a:rPr>
              <a:t>and a vertex </a:t>
            </a:r>
            <a:r>
              <a:rPr lang="en-US" altLang="en-US" sz="2400" i="1" dirty="0">
                <a:ea typeface="MS Mincho" panose="02020609040205080304" pitchFamily="49" charset="-128"/>
              </a:rPr>
              <a:t>s, t</a:t>
            </a:r>
            <a:r>
              <a:rPr lang="en-US" altLang="en-US" sz="2400" dirty="0">
                <a:ea typeface="MS Mincho" panose="02020609040205080304" pitchFamily="49" charset="-128"/>
                <a:sym typeface="Symbol" pitchFamily="2" charset="2"/>
              </a:rPr>
              <a:t> </a:t>
            </a:r>
            <a:r>
              <a:rPr lang="en-US" altLang="en-US" sz="2400" i="1" dirty="0">
                <a:ea typeface="MS Mincho" panose="02020609040205080304" pitchFamily="49" charset="-128"/>
              </a:rPr>
              <a:t>V</a:t>
            </a:r>
            <a:r>
              <a:rPr lang="en-US" altLang="en-US" sz="2400" dirty="0">
                <a:ea typeface="MS Mincho" panose="02020609040205080304" pitchFamily="49" charset="-128"/>
              </a:rPr>
              <a:t>(</a:t>
            </a:r>
            <a:r>
              <a:rPr lang="en-US" altLang="en-US" sz="2400" i="1" dirty="0">
                <a:ea typeface="MS Mincho" panose="02020609040205080304" pitchFamily="49" charset="-128"/>
              </a:rPr>
              <a:t>G</a:t>
            </a:r>
            <a:r>
              <a:rPr lang="en-US" altLang="en-US" sz="2400" dirty="0">
                <a:ea typeface="MS Mincho" panose="02020609040205080304" pitchFamily="49" charset="-128"/>
              </a:rPr>
              <a:t>). </a:t>
            </a:r>
            <a:endParaRPr lang="en-US" altLang="en-US" sz="2400" i="1" dirty="0">
              <a:ea typeface="MS Mincho" panose="02020609040205080304" pitchFamily="49" charset="-128"/>
            </a:endParaRPr>
          </a:p>
          <a:p>
            <a:pPr marL="609600" indent="-609600">
              <a:spcBef>
                <a:spcPct val="0"/>
              </a:spcBef>
              <a:buNone/>
            </a:pPr>
            <a:r>
              <a:rPr lang="en-US" altLang="en-US" sz="2400" b="1" dirty="0">
                <a:ea typeface="MS Mincho" panose="02020609040205080304" pitchFamily="49" charset="-128"/>
              </a:rPr>
              <a:t>Output: M</a:t>
            </a:r>
            <a:r>
              <a:rPr lang="en-US" altLang="en-US" sz="2400" dirty="0">
                <a:ea typeface="MS Mincho" panose="02020609040205080304" pitchFamily="49" charset="-128"/>
              </a:rPr>
              <a:t>aximum possible flow from s to t in graph G. </a:t>
            </a:r>
          </a:p>
          <a:p>
            <a:pPr marL="381000" indent="-381000">
              <a:buClr>
                <a:srgbClr val="003399"/>
              </a:buClr>
              <a:buNone/>
            </a:pPr>
            <a:endParaRPr lang="en-US" altLang="en-US" sz="2400" dirty="0"/>
          </a:p>
          <a:p>
            <a:pPr marL="381000" indent="-381000">
              <a:buClr>
                <a:srgbClr val="003399"/>
              </a:buClr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// </a:t>
            </a:r>
            <a:r>
              <a:rPr lang="en-US" altLang="en-US" sz="2400" i="1" dirty="0">
                <a:solidFill>
                  <a:srgbClr val="00B050"/>
                </a:solidFill>
              </a:rPr>
              <a:t>G</a:t>
            </a:r>
            <a:r>
              <a:rPr lang="en-US" altLang="en-US" sz="2400" dirty="0">
                <a:solidFill>
                  <a:srgbClr val="00B050"/>
                </a:solidFill>
              </a:rPr>
              <a:t> = (</a:t>
            </a:r>
            <a:r>
              <a:rPr lang="en-US" altLang="en-US" sz="2400" i="1" dirty="0">
                <a:solidFill>
                  <a:srgbClr val="00B050"/>
                </a:solidFill>
              </a:rPr>
              <a:t>V,E</a:t>
            </a:r>
            <a:r>
              <a:rPr lang="en-US" altLang="en-US" sz="2400" dirty="0">
                <a:solidFill>
                  <a:srgbClr val="00B050"/>
                </a:solidFill>
              </a:rPr>
              <a:t>) is a weighted directed graph; edge weights are non-negative</a:t>
            </a:r>
          </a:p>
          <a:p>
            <a:pPr marL="0" indent="0">
              <a:spcBef>
                <a:spcPts val="545"/>
              </a:spcBef>
              <a:buNone/>
            </a:pPr>
            <a:r>
              <a:rPr lang="en-US" sz="2400" b="1" dirty="0"/>
              <a:t>1)</a:t>
            </a:r>
            <a:r>
              <a:rPr lang="en-US" sz="2400" dirty="0"/>
              <a:t> Start with initial flow as 0. </a:t>
            </a:r>
          </a:p>
          <a:p>
            <a:pPr marL="0" indent="0">
              <a:spcBef>
                <a:spcPts val="545"/>
              </a:spcBef>
              <a:buNone/>
            </a:pPr>
            <a:r>
              <a:rPr lang="en-US" sz="2400" b="1" dirty="0"/>
              <a:t>2) </a:t>
            </a:r>
            <a:r>
              <a:rPr lang="en-US" sz="2400" dirty="0">
                <a:solidFill>
                  <a:srgbClr val="0432FF"/>
                </a:solidFill>
              </a:rPr>
              <a:t>While</a:t>
            </a:r>
            <a:r>
              <a:rPr lang="en-US" sz="2400" dirty="0"/>
              <a:t> there is an augmenting path from source to sink. </a:t>
            </a:r>
          </a:p>
          <a:p>
            <a:pPr marL="0" indent="0">
              <a:spcBef>
                <a:spcPts val="545"/>
              </a:spcBef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432FF"/>
                </a:solidFill>
              </a:rPr>
              <a:t>Do</a:t>
            </a:r>
            <a:r>
              <a:rPr lang="en-US" sz="2400" dirty="0"/>
              <a:t> add this path-flow to flow and augment each edge 	and the total flow</a:t>
            </a:r>
          </a:p>
          <a:p>
            <a:pPr marL="0" indent="0">
              <a:spcBef>
                <a:spcPts val="545"/>
              </a:spcBef>
              <a:buNone/>
            </a:pPr>
            <a:r>
              <a:rPr lang="en-US" sz="2400" b="1" dirty="0"/>
              <a:t>3) </a:t>
            </a:r>
            <a:r>
              <a:rPr lang="en-US" sz="2400" dirty="0">
                <a:solidFill>
                  <a:srgbClr val="0432FF"/>
                </a:solidFill>
              </a:rPr>
              <a:t>Return</a:t>
            </a:r>
            <a:r>
              <a:rPr lang="en-US" sz="2400" dirty="0"/>
              <a:t> flow.</a:t>
            </a:r>
            <a:endParaRPr lang="en-US" sz="1800" dirty="0">
              <a:cs typeface="Times New Roman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7B91B26-5A67-394C-896F-889D7029A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15524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pc="-119" dirty="0"/>
              <a:t>Ford-Fulkerson</a:t>
            </a:r>
            <a:r>
              <a:rPr lang="en-US" dirty="0">
                <a:cs typeface="+mj-cs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66792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230" y="129644"/>
            <a:ext cx="8311662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lang="en-US" spc="-119" dirty="0"/>
              <a:t>Ford-Fulkerson</a:t>
            </a:r>
            <a:r>
              <a:rPr lang="en-US" dirty="0"/>
              <a:t> Algorithm Complexity</a:t>
            </a:r>
            <a:endParaRPr spc="-149" dirty="0"/>
          </a:p>
        </p:txBody>
      </p:sp>
      <p:sp>
        <p:nvSpPr>
          <p:cNvPr id="3" name="object 3"/>
          <p:cNvSpPr txBox="1"/>
          <p:nvPr/>
        </p:nvSpPr>
        <p:spPr>
          <a:xfrm>
            <a:off x="879230" y="3831436"/>
            <a:ext cx="9343293" cy="2077748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532703" indent="-457200">
              <a:spcBef>
                <a:spcPts val="860"/>
              </a:spcBef>
              <a:buFont typeface="Wingdings" pitchFamily="2" charset="2"/>
              <a:buChar char="§"/>
            </a:pPr>
            <a:r>
              <a:rPr lang="en-US" sz="2800" spc="-79" dirty="0">
                <a:cs typeface="Tahoma"/>
              </a:rPr>
              <a:t>We run a loop while there is an augmenting path</a:t>
            </a:r>
          </a:p>
          <a:p>
            <a:pPr marL="532703" indent="-457200">
              <a:spcBef>
                <a:spcPts val="860"/>
              </a:spcBef>
              <a:buFont typeface="Wingdings" pitchFamily="2" charset="2"/>
              <a:buChar char="§"/>
            </a:pPr>
            <a:r>
              <a:rPr lang="en-US" sz="2800" spc="-50" dirty="0">
                <a:cs typeface="Tahoma"/>
              </a:rPr>
              <a:t>Using DFS, f</a:t>
            </a:r>
            <a:r>
              <a:rPr sz="2800" spc="-50" dirty="0">
                <a:cs typeface="Tahoma"/>
              </a:rPr>
              <a:t>inding </a:t>
            </a:r>
            <a:r>
              <a:rPr lang="en-US" sz="2800" spc="-109" dirty="0">
                <a:cs typeface="Tahoma"/>
              </a:rPr>
              <a:t>an augmenting path </a:t>
            </a:r>
            <a:r>
              <a:rPr sz="2800" spc="-99" dirty="0">
                <a:cs typeface="Tahoma"/>
              </a:rPr>
              <a:t>takes </a:t>
            </a:r>
            <a:r>
              <a:rPr sz="2800" spc="119" dirty="0" err="1">
                <a:cs typeface="Garamond"/>
              </a:rPr>
              <a:t>Θ</a:t>
            </a:r>
            <a:r>
              <a:rPr sz="2800" spc="119" dirty="0">
                <a:cs typeface="Garamond"/>
              </a:rPr>
              <a:t>(</a:t>
            </a:r>
            <a:r>
              <a:rPr lang="en-US" sz="2800" spc="-129" dirty="0">
                <a:cs typeface="Tahoma"/>
              </a:rPr>
              <a:t>E</a:t>
            </a:r>
            <a:r>
              <a:rPr sz="2800" spc="258" dirty="0">
                <a:cs typeface="Garamond"/>
              </a:rPr>
              <a:t>)</a:t>
            </a:r>
            <a:r>
              <a:rPr sz="2800" spc="-129" dirty="0">
                <a:cs typeface="Garamond"/>
              </a:rPr>
              <a:t> </a:t>
            </a:r>
            <a:r>
              <a:rPr sz="2800" spc="-59" dirty="0">
                <a:cs typeface="Tahoma"/>
              </a:rPr>
              <a:t>time</a:t>
            </a:r>
            <a:endParaRPr sz="2800" dirty="0">
              <a:cs typeface="Tahoma"/>
            </a:endParaRPr>
          </a:p>
          <a:p>
            <a:pPr marL="532703" indent="-457200">
              <a:spcBef>
                <a:spcPts val="654"/>
              </a:spcBef>
              <a:buFont typeface="Wingdings" pitchFamily="2" charset="2"/>
              <a:buChar char="§"/>
            </a:pPr>
            <a:r>
              <a:rPr lang="en-US" sz="2800" spc="-99" dirty="0">
                <a:cs typeface="Tahoma"/>
              </a:rPr>
              <a:t>In worst case, we may add </a:t>
            </a:r>
            <a:r>
              <a:rPr lang="en-US" sz="2800" spc="-79" dirty="0">
                <a:cs typeface="Tahoma"/>
              </a:rPr>
              <a:t>only</a:t>
            </a:r>
            <a:r>
              <a:rPr sz="2800" spc="-79" dirty="0">
                <a:cs typeface="Tahoma"/>
              </a:rPr>
              <a:t> </a:t>
            </a:r>
            <a:r>
              <a:rPr sz="2800" spc="-109" dirty="0">
                <a:cs typeface="Tahoma"/>
              </a:rPr>
              <a:t>1 </a:t>
            </a:r>
            <a:r>
              <a:rPr sz="2800" spc="-40" dirty="0">
                <a:cs typeface="Tahoma"/>
              </a:rPr>
              <a:t>unit </a:t>
            </a:r>
            <a:r>
              <a:rPr sz="2800" spc="-79" dirty="0">
                <a:cs typeface="Tahoma"/>
              </a:rPr>
              <a:t>of </a:t>
            </a:r>
            <a:r>
              <a:rPr sz="2800" spc="-89" dirty="0">
                <a:cs typeface="Tahoma"/>
              </a:rPr>
              <a:t>flow through the</a:t>
            </a:r>
            <a:r>
              <a:rPr sz="2800" spc="268" dirty="0">
                <a:cs typeface="Tahoma"/>
              </a:rPr>
              <a:t> </a:t>
            </a:r>
            <a:r>
              <a:rPr sz="2800" spc="-69" dirty="0">
                <a:cs typeface="Tahoma"/>
              </a:rPr>
              <a:t>path</a:t>
            </a:r>
            <a:endParaRPr sz="2800" dirty="0">
              <a:cs typeface="Tahoma"/>
            </a:endParaRPr>
          </a:p>
          <a:p>
            <a:pPr marL="532703" indent="-457200">
              <a:spcBef>
                <a:spcPts val="347"/>
              </a:spcBef>
              <a:buFont typeface="Wingdings" pitchFamily="2" charset="2"/>
              <a:buChar char="§"/>
            </a:pPr>
            <a:r>
              <a:rPr lang="en-US" sz="2800" spc="-129" dirty="0">
                <a:cs typeface="Tahoma"/>
              </a:rPr>
              <a:t>Overall time complexity of the above algorithm is </a:t>
            </a:r>
            <a:r>
              <a:rPr lang="en-US" sz="2800" spc="-129" dirty="0">
                <a:solidFill>
                  <a:srgbClr val="0432FF"/>
                </a:solidFill>
                <a:cs typeface="Tahoma"/>
              </a:rPr>
              <a:t>O(</a:t>
            </a:r>
            <a:r>
              <a:rPr lang="en-US" sz="2800" spc="-129" dirty="0" err="1">
                <a:solidFill>
                  <a:srgbClr val="0432FF"/>
                </a:solidFill>
                <a:cs typeface="Tahoma"/>
              </a:rPr>
              <a:t>max_flow</a:t>
            </a:r>
            <a:r>
              <a:rPr lang="en-US" sz="2800" spc="-129" dirty="0">
                <a:solidFill>
                  <a:srgbClr val="0432FF"/>
                </a:solidFill>
                <a:cs typeface="Tahoma"/>
              </a:rPr>
              <a:t> * E)</a:t>
            </a:r>
            <a:endParaRPr sz="2400" dirty="0">
              <a:solidFill>
                <a:srgbClr val="0432FF"/>
              </a:solidFill>
              <a:cs typeface="Tahom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F74CD-EFA2-AC4A-A040-F80D56B248FF}"/>
              </a:ext>
            </a:extLst>
          </p:cNvPr>
          <p:cNvSpPr/>
          <p:nvPr/>
        </p:nvSpPr>
        <p:spPr>
          <a:xfrm>
            <a:off x="879229" y="1736194"/>
            <a:ext cx="6447693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5"/>
              </a:spcBef>
            </a:pPr>
            <a:r>
              <a:rPr lang="en-US" sz="2000" b="1" dirty="0"/>
              <a:t>1)</a:t>
            </a:r>
            <a:r>
              <a:rPr lang="en-US" sz="2000" dirty="0"/>
              <a:t> Start with initial flow as 0. </a:t>
            </a:r>
          </a:p>
          <a:p>
            <a:pPr>
              <a:spcBef>
                <a:spcPts val="545"/>
              </a:spcBef>
            </a:pPr>
            <a:r>
              <a:rPr lang="en-US" sz="2000" b="1" dirty="0"/>
              <a:t>2) </a:t>
            </a:r>
            <a:r>
              <a:rPr lang="en-US" sz="2000" dirty="0">
                <a:solidFill>
                  <a:srgbClr val="0432FF"/>
                </a:solidFill>
              </a:rPr>
              <a:t>While</a:t>
            </a:r>
            <a:r>
              <a:rPr lang="en-US" sz="2000" dirty="0"/>
              <a:t> there is an augmenting path from source to sink. </a:t>
            </a:r>
          </a:p>
          <a:p>
            <a:pPr>
              <a:spcBef>
                <a:spcPts val="545"/>
              </a:spcBef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432FF"/>
                </a:solidFill>
              </a:rPr>
              <a:t>Do</a:t>
            </a:r>
            <a:r>
              <a:rPr lang="en-US" sz="2000" dirty="0"/>
              <a:t> add this path-flow to flow. </a:t>
            </a:r>
          </a:p>
          <a:p>
            <a:pPr>
              <a:spcBef>
                <a:spcPts val="545"/>
              </a:spcBef>
            </a:pPr>
            <a:r>
              <a:rPr lang="en-US" sz="2000" b="1" dirty="0"/>
              <a:t>3) </a:t>
            </a:r>
            <a:r>
              <a:rPr lang="en-US" sz="2000" dirty="0">
                <a:solidFill>
                  <a:srgbClr val="0432FF"/>
                </a:solidFill>
              </a:rPr>
              <a:t>Return</a:t>
            </a:r>
            <a:r>
              <a:rPr lang="en-US" sz="2000" dirty="0"/>
              <a:t> flow.</a:t>
            </a:r>
            <a:endParaRPr lang="en-US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93060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78" y="141367"/>
            <a:ext cx="6034836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spc="-59" dirty="0"/>
              <a:t>Network </a:t>
            </a:r>
            <a:r>
              <a:rPr spc="-99" dirty="0"/>
              <a:t>Flow</a:t>
            </a:r>
            <a:r>
              <a:rPr spc="-208" dirty="0"/>
              <a:t> </a:t>
            </a:r>
            <a:r>
              <a:rPr spc="-79" dirty="0"/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365" y="1294431"/>
            <a:ext cx="6228149" cy="4966610"/>
          </a:xfrm>
          <a:prstGeom prst="rect">
            <a:avLst/>
          </a:prstGeom>
        </p:spPr>
        <p:txBody>
          <a:bodyPr vert="horz" wrap="square" lIns="0" tIns="69209" rIns="0" bIns="0" rtlCol="0">
            <a:spAutoFit/>
          </a:bodyPr>
          <a:lstStyle/>
          <a:p>
            <a:pPr marL="532703" indent="-457200">
              <a:spcBef>
                <a:spcPts val="347"/>
              </a:spcBef>
              <a:buFont typeface="Wingdings" pitchFamily="2" charset="2"/>
              <a:buChar char="§"/>
            </a:pPr>
            <a:r>
              <a:rPr lang="en-US" sz="3200" spc="-50" dirty="0">
                <a:cs typeface="Tahoma"/>
              </a:rPr>
              <a:t>A type of network optimization problem</a:t>
            </a:r>
          </a:p>
          <a:p>
            <a:pPr marL="532703" indent="-457200">
              <a:spcBef>
                <a:spcPts val="347"/>
              </a:spcBef>
              <a:buFont typeface="Wingdings" pitchFamily="2" charset="2"/>
              <a:buChar char="§"/>
            </a:pPr>
            <a:r>
              <a:rPr sz="3200" spc="-50" dirty="0">
                <a:cs typeface="Tahoma"/>
              </a:rPr>
              <a:t>Arise </a:t>
            </a:r>
            <a:r>
              <a:rPr sz="3200" spc="-40" dirty="0">
                <a:cs typeface="Tahoma"/>
              </a:rPr>
              <a:t>in </a:t>
            </a:r>
            <a:r>
              <a:rPr sz="3200" spc="-109" dirty="0">
                <a:cs typeface="Tahoma"/>
              </a:rPr>
              <a:t>many </a:t>
            </a:r>
            <a:r>
              <a:rPr sz="3200" spc="-79" dirty="0">
                <a:cs typeface="Tahoma"/>
              </a:rPr>
              <a:t>different contexts</a:t>
            </a:r>
            <a:r>
              <a:rPr sz="3200" spc="-109" dirty="0">
                <a:cs typeface="Tahoma"/>
              </a:rPr>
              <a:t>:</a:t>
            </a:r>
            <a:endParaRPr sz="3200" dirty="0">
              <a:cs typeface="Tahoma"/>
            </a:endParaRPr>
          </a:p>
          <a:p>
            <a:pPr marL="917359" marR="374997" indent="-263001">
              <a:lnSpc>
                <a:spcPts val="2378"/>
              </a:lnSpc>
              <a:spcBef>
                <a:spcPts val="59"/>
              </a:spcBef>
              <a:buClr>
                <a:srgbClr val="214796"/>
              </a:buClr>
              <a:buChar char="–"/>
              <a:tabLst>
                <a:tab pos="918617" algn="l"/>
              </a:tabLst>
            </a:pPr>
            <a:r>
              <a:rPr lang="en-US" sz="2800" spc="-59" dirty="0">
                <a:cs typeface="Tahoma"/>
              </a:rPr>
              <a:t>Networks: water supply network. Routing - send as many packets as possible on a given  network</a:t>
            </a:r>
          </a:p>
          <a:p>
            <a:pPr marL="917359" marR="374997" indent="-263001">
              <a:lnSpc>
                <a:spcPts val="2378"/>
              </a:lnSpc>
              <a:spcBef>
                <a:spcPts val="59"/>
              </a:spcBef>
              <a:buClr>
                <a:srgbClr val="214796"/>
              </a:buClr>
              <a:buChar char="–"/>
              <a:tabLst>
                <a:tab pos="918617" algn="l"/>
              </a:tabLst>
            </a:pPr>
            <a:r>
              <a:rPr sz="2800" spc="-59" dirty="0">
                <a:cs typeface="Tahoma"/>
              </a:rPr>
              <a:t>Transportation: </a:t>
            </a:r>
            <a:r>
              <a:rPr sz="2800" spc="-99" dirty="0">
                <a:cs typeface="Tahoma"/>
              </a:rPr>
              <a:t>sending </a:t>
            </a:r>
            <a:r>
              <a:rPr sz="2800" spc="-119" dirty="0">
                <a:cs typeface="Tahoma"/>
              </a:rPr>
              <a:t>as </a:t>
            </a:r>
            <a:r>
              <a:rPr sz="2800" spc="-99" dirty="0">
                <a:cs typeface="Tahoma"/>
              </a:rPr>
              <a:t>many </a:t>
            </a:r>
            <a:r>
              <a:rPr sz="2800" spc="-50" dirty="0">
                <a:cs typeface="Tahoma"/>
              </a:rPr>
              <a:t>trucks </a:t>
            </a:r>
            <a:r>
              <a:rPr sz="2800" spc="-119" dirty="0">
                <a:cs typeface="Tahoma"/>
              </a:rPr>
              <a:t>as </a:t>
            </a:r>
            <a:r>
              <a:rPr sz="2800" spc="-79" dirty="0">
                <a:cs typeface="Tahoma"/>
              </a:rPr>
              <a:t>possible, </a:t>
            </a:r>
            <a:r>
              <a:rPr sz="2800" spc="-129" dirty="0">
                <a:cs typeface="Tahoma"/>
              </a:rPr>
              <a:t>where  </a:t>
            </a:r>
            <a:r>
              <a:rPr sz="2800" spc="-89" dirty="0">
                <a:cs typeface="Tahoma"/>
              </a:rPr>
              <a:t>roads</a:t>
            </a:r>
            <a:r>
              <a:rPr sz="2800" spc="30" dirty="0">
                <a:cs typeface="Tahoma"/>
              </a:rPr>
              <a:t> </a:t>
            </a:r>
            <a:r>
              <a:rPr sz="2800" spc="-109" dirty="0">
                <a:cs typeface="Tahoma"/>
              </a:rPr>
              <a:t>have</a:t>
            </a:r>
            <a:r>
              <a:rPr sz="2800" spc="30" dirty="0">
                <a:cs typeface="Tahoma"/>
              </a:rPr>
              <a:t> </a:t>
            </a:r>
            <a:r>
              <a:rPr sz="2800" spc="-30" dirty="0">
                <a:cs typeface="Tahoma"/>
              </a:rPr>
              <a:t>limits</a:t>
            </a:r>
            <a:r>
              <a:rPr sz="2800" spc="40" dirty="0">
                <a:cs typeface="Tahoma"/>
              </a:rPr>
              <a:t> </a:t>
            </a:r>
            <a:r>
              <a:rPr sz="2800" spc="-99" dirty="0">
                <a:cs typeface="Tahoma"/>
              </a:rPr>
              <a:t>on</a:t>
            </a:r>
            <a:r>
              <a:rPr sz="2800" spc="20" dirty="0">
                <a:cs typeface="Tahoma"/>
              </a:rPr>
              <a:t> </a:t>
            </a:r>
            <a:r>
              <a:rPr sz="2800" spc="-69" dirty="0">
                <a:cs typeface="Tahoma"/>
              </a:rPr>
              <a:t>the</a:t>
            </a:r>
            <a:r>
              <a:rPr sz="2800" spc="30" dirty="0">
                <a:cs typeface="Tahoma"/>
              </a:rPr>
              <a:t> </a:t>
            </a:r>
            <a:r>
              <a:rPr sz="2800" spc="-89" dirty="0">
                <a:cs typeface="Tahoma"/>
              </a:rPr>
              <a:t>number</a:t>
            </a:r>
            <a:r>
              <a:rPr sz="2800" spc="30" dirty="0">
                <a:cs typeface="Tahoma"/>
              </a:rPr>
              <a:t> </a:t>
            </a:r>
            <a:r>
              <a:rPr sz="2800" spc="-69" dirty="0">
                <a:cs typeface="Tahoma"/>
              </a:rPr>
              <a:t>of</a:t>
            </a:r>
            <a:r>
              <a:rPr sz="2800" spc="30" dirty="0">
                <a:cs typeface="Tahoma"/>
              </a:rPr>
              <a:t> </a:t>
            </a:r>
            <a:r>
              <a:rPr sz="2800" spc="-50" dirty="0">
                <a:cs typeface="Tahoma"/>
              </a:rPr>
              <a:t>trucks</a:t>
            </a:r>
            <a:r>
              <a:rPr sz="2800" spc="30" dirty="0">
                <a:cs typeface="Tahoma"/>
              </a:rPr>
              <a:t> </a:t>
            </a:r>
            <a:r>
              <a:rPr sz="2800" spc="-79" dirty="0">
                <a:cs typeface="Tahoma"/>
              </a:rPr>
              <a:t>per</a:t>
            </a:r>
            <a:r>
              <a:rPr sz="2800" spc="30" dirty="0">
                <a:cs typeface="Tahoma"/>
              </a:rPr>
              <a:t> </a:t>
            </a:r>
            <a:r>
              <a:rPr sz="2800" spc="-30" dirty="0">
                <a:cs typeface="Tahoma"/>
              </a:rPr>
              <a:t>unit</a:t>
            </a:r>
            <a:r>
              <a:rPr sz="2800" spc="20" dirty="0">
                <a:cs typeface="Tahoma"/>
              </a:rPr>
              <a:t> </a:t>
            </a:r>
            <a:r>
              <a:rPr sz="2800" spc="-59" dirty="0">
                <a:cs typeface="Tahoma"/>
              </a:rPr>
              <a:t>time</a:t>
            </a:r>
            <a:endParaRPr sz="2800" dirty="0">
              <a:cs typeface="Tahoma"/>
            </a:endParaRPr>
          </a:p>
          <a:p>
            <a:pPr marL="917359" indent="-264260">
              <a:lnSpc>
                <a:spcPts val="2279"/>
              </a:lnSpc>
              <a:buClr>
                <a:srgbClr val="214796"/>
              </a:buClr>
              <a:buChar char="–"/>
              <a:tabLst>
                <a:tab pos="918617" algn="l"/>
              </a:tabLst>
            </a:pPr>
            <a:r>
              <a:rPr sz="2800" spc="-69" dirty="0">
                <a:cs typeface="Tahoma"/>
              </a:rPr>
              <a:t>Bridges: </a:t>
            </a:r>
            <a:r>
              <a:rPr sz="2800" spc="-89" dirty="0">
                <a:cs typeface="Tahoma"/>
              </a:rPr>
              <a:t>destroying </a:t>
            </a:r>
            <a:r>
              <a:rPr sz="2800" spc="-10" dirty="0">
                <a:cs typeface="Tahoma"/>
              </a:rPr>
              <a:t>(?!) </a:t>
            </a:r>
            <a:r>
              <a:rPr sz="2800" spc="-129" dirty="0">
                <a:cs typeface="Tahoma"/>
              </a:rPr>
              <a:t>some </a:t>
            </a:r>
            <a:r>
              <a:rPr sz="2800" spc="-99" dirty="0">
                <a:cs typeface="Tahoma"/>
              </a:rPr>
              <a:t>bridges </a:t>
            </a:r>
            <a:r>
              <a:rPr sz="2800" spc="-20" dirty="0">
                <a:cs typeface="Tahoma"/>
              </a:rPr>
              <a:t>to </a:t>
            </a:r>
            <a:r>
              <a:rPr sz="2800" spc="-69" dirty="0">
                <a:cs typeface="Tahoma"/>
              </a:rPr>
              <a:t>disconnect </a:t>
            </a:r>
            <a:r>
              <a:rPr sz="2800" i="1" spc="149" dirty="0">
                <a:cs typeface="Times New Roman"/>
              </a:rPr>
              <a:t>s</a:t>
            </a:r>
            <a:r>
              <a:rPr lang="en-US" sz="2800" i="1" spc="149" dirty="0">
                <a:cs typeface="Times New Roman"/>
              </a:rPr>
              <a:t> </a:t>
            </a:r>
            <a:r>
              <a:rPr sz="2800" spc="-79" dirty="0">
                <a:cs typeface="Tahoma"/>
              </a:rPr>
              <a:t>from</a:t>
            </a:r>
            <a:r>
              <a:rPr sz="2800" spc="-396" dirty="0">
                <a:cs typeface="Tahoma"/>
              </a:rPr>
              <a:t> </a:t>
            </a:r>
            <a:r>
              <a:rPr lang="en-US" sz="2800" spc="-396" dirty="0">
                <a:cs typeface="Tahoma"/>
              </a:rPr>
              <a:t>  </a:t>
            </a:r>
            <a:r>
              <a:rPr sz="2800" i="1" spc="50" dirty="0">
                <a:cs typeface="Times New Roman"/>
              </a:rPr>
              <a:t>t</a:t>
            </a:r>
            <a:r>
              <a:rPr sz="2800" spc="50" dirty="0">
                <a:cs typeface="Tahoma"/>
              </a:rPr>
              <a:t>,</a:t>
            </a:r>
            <a:r>
              <a:rPr lang="en-US" sz="2800" dirty="0">
                <a:cs typeface="Tahoma"/>
              </a:rPr>
              <a:t> </a:t>
            </a:r>
            <a:r>
              <a:rPr lang="en-US" sz="2800" spc="-79" dirty="0">
                <a:cs typeface="Tahoma"/>
              </a:rPr>
              <a:t>while </a:t>
            </a:r>
            <a:r>
              <a:rPr lang="en-US" sz="2800" spc="-50" dirty="0">
                <a:cs typeface="Tahoma"/>
              </a:rPr>
              <a:t>minimizing </a:t>
            </a:r>
            <a:r>
              <a:rPr lang="en-US" sz="2800" spc="-69" dirty="0">
                <a:cs typeface="Tahoma"/>
              </a:rPr>
              <a:t>the </a:t>
            </a:r>
            <a:r>
              <a:rPr lang="en-US" sz="2800" spc="-59" dirty="0">
                <a:cs typeface="Tahoma"/>
              </a:rPr>
              <a:t>cost </a:t>
            </a:r>
            <a:r>
              <a:rPr lang="en-US" sz="2800" spc="-69" dirty="0">
                <a:cs typeface="Tahoma"/>
              </a:rPr>
              <a:t>of </a:t>
            </a:r>
            <a:r>
              <a:rPr lang="en-US" sz="2800" spc="-89" dirty="0">
                <a:cs typeface="Tahoma"/>
              </a:rPr>
              <a:t>destroying </a:t>
            </a:r>
            <a:r>
              <a:rPr lang="en-US" sz="2800" spc="-69" dirty="0">
                <a:cs typeface="Tahoma"/>
              </a:rPr>
              <a:t>the</a:t>
            </a:r>
            <a:r>
              <a:rPr lang="en-US" sz="2800" spc="109" dirty="0">
                <a:cs typeface="Tahoma"/>
              </a:rPr>
              <a:t> </a:t>
            </a:r>
            <a:r>
              <a:rPr lang="en-US" sz="2800" spc="-99" dirty="0">
                <a:cs typeface="Tahoma"/>
              </a:rPr>
              <a:t>bridges</a:t>
            </a:r>
            <a:endParaRPr lang="en-US" sz="2800" dirty="0">
              <a:cs typeface="Tahoma"/>
            </a:endParaRPr>
          </a:p>
        </p:txBody>
      </p:sp>
      <p:pic>
        <p:nvPicPr>
          <p:cNvPr id="1028" name="Picture 4" descr="Packet Switching - Network Encyclopedia">
            <a:extLst>
              <a:ext uri="{FF2B5EF4-FFF2-40B4-BE49-F238E27FC236}">
                <a16:creationId xmlns:a16="http://schemas.microsoft.com/office/drawing/2014/main" id="{607FE5EF-252C-C94F-8D0E-5846B1F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47" y="3933400"/>
            <a:ext cx="4196521" cy="24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E9BDD-5761-6D48-9F19-DDCBEB8EC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347" y="1294431"/>
            <a:ext cx="3857682" cy="18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6386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953" y="172336"/>
            <a:ext cx="6433421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lang="en-US" spc="-59" dirty="0"/>
              <a:t>Maximum</a:t>
            </a:r>
            <a:r>
              <a:rPr spc="-59" dirty="0"/>
              <a:t> </a:t>
            </a:r>
            <a:r>
              <a:rPr spc="-99" dirty="0"/>
              <a:t>Flow</a:t>
            </a:r>
            <a:r>
              <a:rPr spc="-208" dirty="0"/>
              <a:t> </a:t>
            </a:r>
            <a:r>
              <a:rPr spc="-79" dirty="0"/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630" y="1542073"/>
            <a:ext cx="5456839" cy="377385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99412" marR="85570">
              <a:lnSpc>
                <a:spcPct val="102600"/>
              </a:lnSpc>
              <a:spcBef>
                <a:spcPts val="109"/>
              </a:spcBef>
            </a:pPr>
            <a:r>
              <a:rPr lang="en-US" sz="2400" dirty="0"/>
              <a:t>Given a graph which represents a flow network where every edge has a capacity. Also given two vertices </a:t>
            </a:r>
            <a:r>
              <a:rPr lang="en-US" sz="2400" i="1" dirty="0"/>
              <a:t>source </a:t>
            </a:r>
            <a:r>
              <a:rPr lang="en-US" sz="2400" dirty="0"/>
              <a:t>‘s’ and </a:t>
            </a:r>
            <a:r>
              <a:rPr lang="en-US" sz="2400" i="1" dirty="0"/>
              <a:t>sink</a:t>
            </a:r>
            <a:r>
              <a:rPr lang="en-US" sz="2400" dirty="0"/>
              <a:t> ‘t’ in the graph, find the maximum possible flow from s to t with following constraints:</a:t>
            </a:r>
            <a:endParaRPr lang="en-US" sz="3200" dirty="0">
              <a:cs typeface="Tahoma"/>
            </a:endParaRPr>
          </a:p>
          <a:p>
            <a:pPr lvl="1" fontAlgn="base"/>
            <a:r>
              <a:rPr lang="en-US" sz="2400" b="1" dirty="0"/>
              <a:t>a)</a:t>
            </a:r>
            <a:r>
              <a:rPr lang="en-US" sz="2400" dirty="0"/>
              <a:t> Flow on an edge doesn’t exceed the given capacity of the edge.</a:t>
            </a:r>
          </a:p>
          <a:p>
            <a:pPr lvl="1" fontAlgn="base"/>
            <a:r>
              <a:rPr lang="en-US" sz="2400" b="1" dirty="0"/>
              <a:t>b)</a:t>
            </a:r>
            <a:r>
              <a:rPr lang="en-US" sz="2400" dirty="0"/>
              <a:t> Incoming flow is equal to outgoing flow for every vertex except s and t.</a:t>
            </a:r>
          </a:p>
        </p:txBody>
      </p:sp>
      <p:pic>
        <p:nvPicPr>
          <p:cNvPr id="2050" name="Picture 2" descr="Max-flow Min-cut Algorithm | Brilliant Math &amp;amp; Science Wiki">
            <a:extLst>
              <a:ext uri="{FF2B5EF4-FFF2-40B4-BE49-F238E27FC236}">
                <a16:creationId xmlns:a16="http://schemas.microsoft.com/office/drawing/2014/main" id="{8EC5E788-5EEF-FE43-B5D8-6A1A0432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2" y="1682578"/>
            <a:ext cx="5716831" cy="30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9942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953" y="172336"/>
            <a:ext cx="8332560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lang="en-US" spc="-30" dirty="0"/>
              <a:t>Alternate </a:t>
            </a:r>
            <a:r>
              <a:rPr lang="en-US" spc="-89" dirty="0"/>
              <a:t>Formulation: </a:t>
            </a:r>
            <a:r>
              <a:rPr lang="en-US" spc="-30" dirty="0"/>
              <a:t>Minimum</a:t>
            </a:r>
            <a:r>
              <a:rPr lang="en-US" spc="-198" dirty="0"/>
              <a:t> </a:t>
            </a:r>
            <a:r>
              <a:rPr lang="en-US" spc="-10" dirty="0"/>
              <a:t>Cut</a:t>
            </a:r>
            <a:endParaRPr spc="-79" dirty="0"/>
          </a:p>
        </p:txBody>
      </p:sp>
      <p:sp>
        <p:nvSpPr>
          <p:cNvPr id="3" name="object 3"/>
          <p:cNvSpPr txBox="1"/>
          <p:nvPr/>
        </p:nvSpPr>
        <p:spPr>
          <a:xfrm>
            <a:off x="453630" y="1682578"/>
            <a:ext cx="5456839" cy="356014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393873" marR="85570" indent="-294461">
              <a:lnSpc>
                <a:spcPct val="102699"/>
              </a:lnSpc>
              <a:spcBef>
                <a:spcPts val="109"/>
              </a:spcBef>
            </a:pPr>
            <a:r>
              <a:rPr lang="en-US" sz="2400" spc="-99" dirty="0">
                <a:cs typeface="Tahoma"/>
              </a:rPr>
              <a:t>We want </a:t>
            </a:r>
            <a:r>
              <a:rPr lang="en-US" sz="2400" spc="-30" dirty="0">
                <a:cs typeface="Tahoma"/>
              </a:rPr>
              <a:t>to </a:t>
            </a:r>
            <a:r>
              <a:rPr lang="en-US" sz="2400" spc="-129" dirty="0">
                <a:cs typeface="Tahoma"/>
              </a:rPr>
              <a:t>remove </a:t>
            </a:r>
            <a:r>
              <a:rPr lang="en-US" sz="2400" spc="-149" dirty="0">
                <a:cs typeface="Tahoma"/>
              </a:rPr>
              <a:t>some </a:t>
            </a:r>
            <a:r>
              <a:rPr lang="en-US" sz="2400" spc="-159" dirty="0">
                <a:cs typeface="Tahoma"/>
              </a:rPr>
              <a:t>edges </a:t>
            </a:r>
            <a:r>
              <a:rPr lang="en-US" sz="2400" spc="-89" dirty="0">
                <a:cs typeface="Tahoma"/>
              </a:rPr>
              <a:t>from the </a:t>
            </a:r>
            <a:r>
              <a:rPr lang="en-US" sz="2400" spc="-109" dirty="0">
                <a:cs typeface="Tahoma"/>
              </a:rPr>
              <a:t>graph </a:t>
            </a:r>
            <a:r>
              <a:rPr lang="en-US" sz="2400" spc="-99" dirty="0">
                <a:cs typeface="Tahoma"/>
              </a:rPr>
              <a:t>such </a:t>
            </a:r>
            <a:r>
              <a:rPr lang="en-US" sz="2400" spc="-40" dirty="0">
                <a:cs typeface="Tahoma"/>
              </a:rPr>
              <a:t>that  </a:t>
            </a:r>
            <a:r>
              <a:rPr lang="en-US" sz="2400" spc="-69" dirty="0">
                <a:cs typeface="Tahoma"/>
              </a:rPr>
              <a:t>after </a:t>
            </a:r>
            <a:r>
              <a:rPr lang="en-US" sz="2400" spc="-99" dirty="0">
                <a:cs typeface="Tahoma"/>
              </a:rPr>
              <a:t>removing </a:t>
            </a:r>
            <a:r>
              <a:rPr lang="en-US" sz="2400" spc="-89" dirty="0">
                <a:cs typeface="Tahoma"/>
              </a:rPr>
              <a:t>the </a:t>
            </a:r>
            <a:r>
              <a:rPr lang="en-US" sz="2400" spc="-139" dirty="0">
                <a:cs typeface="Tahoma"/>
              </a:rPr>
              <a:t>edges, </a:t>
            </a:r>
            <a:r>
              <a:rPr lang="en-US" sz="2400" spc="-99" dirty="0">
                <a:cs typeface="Tahoma"/>
              </a:rPr>
              <a:t>there </a:t>
            </a:r>
            <a:r>
              <a:rPr lang="en-US" sz="2400" spc="-69" dirty="0">
                <a:cs typeface="Tahoma"/>
              </a:rPr>
              <a:t>is </a:t>
            </a:r>
            <a:r>
              <a:rPr lang="en-US" sz="2400" spc="-109" dirty="0">
                <a:cs typeface="Tahoma"/>
              </a:rPr>
              <a:t>no </a:t>
            </a:r>
            <a:r>
              <a:rPr lang="en-US" sz="2400" spc="-69" dirty="0">
                <a:cs typeface="Tahoma"/>
              </a:rPr>
              <a:t>path </a:t>
            </a:r>
            <a:r>
              <a:rPr lang="en-US" sz="2400" spc="-89" dirty="0">
                <a:cs typeface="Tahoma"/>
              </a:rPr>
              <a:t>from </a:t>
            </a:r>
            <a:r>
              <a:rPr lang="en-US" sz="2400" i="1" spc="159" dirty="0">
                <a:cs typeface="Times New Roman"/>
              </a:rPr>
              <a:t>s </a:t>
            </a:r>
            <a:r>
              <a:rPr lang="en-US" sz="2400" spc="-30" dirty="0">
                <a:cs typeface="Tahoma"/>
              </a:rPr>
              <a:t>to</a:t>
            </a:r>
            <a:r>
              <a:rPr lang="en-US" sz="2400" spc="604" dirty="0">
                <a:cs typeface="Tahoma"/>
              </a:rPr>
              <a:t> </a:t>
            </a:r>
            <a:r>
              <a:rPr lang="en-US" sz="2400" i="1" spc="168" dirty="0">
                <a:cs typeface="Times New Roman"/>
              </a:rPr>
              <a:t>t</a:t>
            </a:r>
            <a:endParaRPr lang="en-US" sz="2400" dirty="0">
              <a:cs typeface="Times New Roman"/>
            </a:endParaRPr>
          </a:p>
          <a:p>
            <a:pPr marL="100670">
              <a:spcBef>
                <a:spcPts val="654"/>
              </a:spcBef>
            </a:pPr>
            <a:r>
              <a:rPr lang="en-US" sz="24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lang="en-US" sz="2400" spc="-40" dirty="0">
                <a:cs typeface="Tahoma"/>
              </a:rPr>
              <a:t>The </a:t>
            </a:r>
            <a:r>
              <a:rPr lang="en-US" sz="2400" spc="-69" dirty="0">
                <a:cs typeface="Tahoma"/>
              </a:rPr>
              <a:t>cost </a:t>
            </a:r>
            <a:r>
              <a:rPr lang="en-US" sz="2400" spc="-79" dirty="0">
                <a:cs typeface="Tahoma"/>
              </a:rPr>
              <a:t>of </a:t>
            </a:r>
            <a:r>
              <a:rPr lang="en-US" sz="2400" spc="-99" dirty="0">
                <a:cs typeface="Tahoma"/>
              </a:rPr>
              <a:t>removing </a:t>
            </a:r>
            <a:r>
              <a:rPr lang="en-US" sz="2400" i="1" spc="40" dirty="0">
                <a:cs typeface="Times New Roman"/>
              </a:rPr>
              <a:t>e </a:t>
            </a:r>
            <a:r>
              <a:rPr lang="en-US" sz="2400" spc="-69" dirty="0">
                <a:cs typeface="Tahoma"/>
              </a:rPr>
              <a:t>is </a:t>
            </a:r>
            <a:r>
              <a:rPr lang="en-US" sz="2400" spc="-99" dirty="0">
                <a:cs typeface="Tahoma"/>
              </a:rPr>
              <a:t>equal </a:t>
            </a:r>
            <a:r>
              <a:rPr lang="en-US" sz="2400" spc="-30" dirty="0">
                <a:cs typeface="Tahoma"/>
              </a:rPr>
              <a:t>to its </a:t>
            </a:r>
            <a:r>
              <a:rPr lang="en-US" sz="2400" spc="-69" dirty="0">
                <a:cs typeface="Tahoma"/>
              </a:rPr>
              <a:t>capacity</a:t>
            </a:r>
            <a:r>
              <a:rPr lang="en-US" sz="2400" spc="10" dirty="0">
                <a:cs typeface="Tahoma"/>
              </a:rPr>
              <a:t> </a:t>
            </a:r>
            <a:r>
              <a:rPr lang="en-US" sz="2400" i="1" spc="99" dirty="0">
                <a:cs typeface="Times New Roman"/>
              </a:rPr>
              <a:t>c</a:t>
            </a:r>
            <a:r>
              <a:rPr lang="en-US" sz="2400" spc="99" dirty="0">
                <a:cs typeface="Garamond"/>
              </a:rPr>
              <a:t>(</a:t>
            </a:r>
            <a:r>
              <a:rPr lang="en-US" sz="2400" i="1" spc="99" dirty="0">
                <a:cs typeface="Times New Roman"/>
              </a:rPr>
              <a:t>e</a:t>
            </a:r>
            <a:r>
              <a:rPr lang="en-US" sz="2400" spc="99" dirty="0">
                <a:cs typeface="Garamond"/>
              </a:rPr>
              <a:t>)</a:t>
            </a:r>
            <a:endParaRPr lang="en-US" sz="2400" dirty="0">
              <a:cs typeface="Garamond"/>
            </a:endParaRPr>
          </a:p>
          <a:p>
            <a:pPr marL="393873" marR="111996" indent="-294461">
              <a:lnSpc>
                <a:spcPct val="102600"/>
              </a:lnSpc>
              <a:spcBef>
                <a:spcPts val="595"/>
              </a:spcBef>
            </a:pPr>
            <a:r>
              <a:rPr lang="en-US" sz="24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lang="en-US" sz="2400" spc="-40" dirty="0">
                <a:cs typeface="Tahoma"/>
              </a:rPr>
              <a:t>The </a:t>
            </a:r>
            <a:r>
              <a:rPr lang="en-US" sz="2400" spc="-79" dirty="0">
                <a:cs typeface="Tahoma"/>
              </a:rPr>
              <a:t>minimum </a:t>
            </a:r>
            <a:r>
              <a:rPr lang="en-US" sz="2400" spc="-40" dirty="0">
                <a:cs typeface="Tahoma"/>
              </a:rPr>
              <a:t>cut </a:t>
            </a:r>
            <a:r>
              <a:rPr lang="en-US" sz="2400" spc="-109" dirty="0">
                <a:cs typeface="Tahoma"/>
              </a:rPr>
              <a:t>problem </a:t>
            </a:r>
            <a:r>
              <a:rPr lang="en-US" sz="2400" spc="-69" dirty="0">
                <a:cs typeface="Tahoma"/>
              </a:rPr>
              <a:t>is </a:t>
            </a:r>
            <a:r>
              <a:rPr lang="en-US" sz="2400" spc="-30" dirty="0">
                <a:cs typeface="Tahoma"/>
              </a:rPr>
              <a:t>to </a:t>
            </a:r>
            <a:r>
              <a:rPr lang="en-US" sz="2400" spc="-59" dirty="0">
                <a:cs typeface="Tahoma"/>
              </a:rPr>
              <a:t>find </a:t>
            </a:r>
            <a:r>
              <a:rPr lang="en-US" sz="2400" spc="-109" dirty="0">
                <a:cs typeface="Tahoma"/>
              </a:rPr>
              <a:t>a </a:t>
            </a:r>
            <a:r>
              <a:rPr lang="en-US" sz="2400" spc="-40" dirty="0">
                <a:cs typeface="Tahoma"/>
              </a:rPr>
              <a:t>cut </a:t>
            </a:r>
            <a:r>
              <a:rPr lang="en-US" sz="2400" spc="-50" dirty="0">
                <a:cs typeface="Tahoma"/>
              </a:rPr>
              <a:t>with </a:t>
            </a:r>
            <a:r>
              <a:rPr lang="en-US" sz="2400" spc="-79" dirty="0">
                <a:cs typeface="Tahoma"/>
              </a:rPr>
              <a:t>minimum  </a:t>
            </a:r>
            <a:r>
              <a:rPr lang="en-US" sz="2400" spc="-30" dirty="0">
                <a:cs typeface="Tahoma"/>
              </a:rPr>
              <a:t>total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69" dirty="0">
                <a:cs typeface="Tahoma"/>
              </a:rPr>
              <a:t>cost</a:t>
            </a:r>
            <a:endParaRPr lang="en-US" sz="2400" dirty="0">
              <a:cs typeface="Times New Roman"/>
            </a:endParaRPr>
          </a:p>
          <a:p>
            <a:pPr marL="100670">
              <a:spcBef>
                <a:spcPts val="10"/>
              </a:spcBef>
            </a:pPr>
            <a:r>
              <a:rPr lang="en-US" sz="24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lang="en-US" sz="2400" spc="-109" dirty="0">
                <a:cs typeface="Tahoma"/>
              </a:rPr>
              <a:t>Theorem: </a:t>
            </a:r>
            <a:r>
              <a:rPr lang="en-US" sz="2400" spc="-59" dirty="0">
                <a:cs typeface="Garamond"/>
              </a:rPr>
              <a:t>(</a:t>
            </a:r>
            <a:r>
              <a:rPr lang="en-US" sz="2400" spc="-59" dirty="0">
                <a:cs typeface="Tahoma"/>
              </a:rPr>
              <a:t>maximum </a:t>
            </a:r>
            <a:r>
              <a:rPr lang="en-US" sz="2400" spc="-30" dirty="0">
                <a:cs typeface="Tahoma"/>
              </a:rPr>
              <a:t>flow</a:t>
            </a:r>
            <a:r>
              <a:rPr lang="en-US" sz="2400" spc="-30" dirty="0">
                <a:cs typeface="Garamond"/>
              </a:rPr>
              <a:t>) </a:t>
            </a:r>
            <a:r>
              <a:rPr lang="en-US" sz="2400" spc="226" dirty="0">
                <a:cs typeface="Garamond"/>
              </a:rPr>
              <a:t>= </a:t>
            </a:r>
            <a:r>
              <a:rPr lang="en-US" sz="2400" spc="-50" dirty="0">
                <a:cs typeface="Garamond"/>
              </a:rPr>
              <a:t>(</a:t>
            </a:r>
            <a:r>
              <a:rPr lang="en-US" sz="2400" spc="-50" dirty="0">
                <a:cs typeface="Tahoma"/>
              </a:rPr>
              <a:t>minimum</a:t>
            </a:r>
            <a:r>
              <a:rPr lang="en-US" sz="2400" spc="-454" dirty="0">
                <a:cs typeface="Tahoma"/>
              </a:rPr>
              <a:t> </a:t>
            </a:r>
            <a:r>
              <a:rPr lang="en-US" sz="2400" spc="20" dirty="0">
                <a:cs typeface="Tahoma"/>
              </a:rPr>
              <a:t>cut</a:t>
            </a:r>
            <a:r>
              <a:rPr lang="en-US" sz="2400" spc="20" dirty="0">
                <a:cs typeface="Garamond"/>
              </a:rPr>
              <a:t>)</a:t>
            </a:r>
            <a:endParaRPr lang="en-US" sz="2400" dirty="0">
              <a:cs typeface="Garamond"/>
            </a:endParaRPr>
          </a:p>
        </p:txBody>
      </p:sp>
      <p:pic>
        <p:nvPicPr>
          <p:cNvPr id="2050" name="Picture 2" descr="Max-flow Min-cut Algorithm | Brilliant Math &amp;amp; Science Wiki">
            <a:extLst>
              <a:ext uri="{FF2B5EF4-FFF2-40B4-BE49-F238E27FC236}">
                <a16:creationId xmlns:a16="http://schemas.microsoft.com/office/drawing/2014/main" id="{8EC5E788-5EEF-FE43-B5D8-6A1A0432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2" y="1682578"/>
            <a:ext cx="5716831" cy="30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2667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B59696-4644-9547-BCB7-79B19C9B8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0" r="30879"/>
          <a:stretch/>
        </p:blipFill>
        <p:spPr>
          <a:xfrm>
            <a:off x="7479914" y="1752756"/>
            <a:ext cx="4670854" cy="322517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953" y="172336"/>
            <a:ext cx="6433421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lang="en-US" spc="-59" dirty="0"/>
              <a:t>Residual Graph </a:t>
            </a:r>
            <a:endParaRPr spc="-79" dirty="0"/>
          </a:p>
        </p:txBody>
      </p:sp>
      <p:sp>
        <p:nvSpPr>
          <p:cNvPr id="3" name="object 3"/>
          <p:cNvSpPr txBox="1"/>
          <p:nvPr/>
        </p:nvSpPr>
        <p:spPr>
          <a:xfrm>
            <a:off x="890954" y="1596501"/>
            <a:ext cx="6696096" cy="461651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442312" marR="85570" indent="-342900">
              <a:lnSpc>
                <a:spcPct val="102600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b="1" i="1" dirty="0"/>
              <a:t>Residual Graph</a:t>
            </a:r>
            <a:r>
              <a:rPr lang="en-US" sz="2400" dirty="0"/>
              <a:t> of a flow network is a graph which indicates additional possible flow. If there is a path from source to sink in residual graph, then it is possible to add flow. </a:t>
            </a:r>
          </a:p>
          <a:p>
            <a:pPr marL="442312" marR="85570" indent="-342900">
              <a:lnSpc>
                <a:spcPct val="102600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42312" marR="85570" indent="-342900">
              <a:lnSpc>
                <a:spcPct val="102600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Every edge of a residual graph has a value called </a:t>
            </a:r>
            <a:r>
              <a:rPr lang="en-US" sz="2400" b="1" i="1" dirty="0"/>
              <a:t>residual capacity</a:t>
            </a:r>
            <a:r>
              <a:rPr lang="en-US" sz="2400" dirty="0"/>
              <a:t> which is equal to original capacity of the edge minus current flow. </a:t>
            </a:r>
          </a:p>
          <a:p>
            <a:pPr marL="442312" marR="85570" indent="-342900">
              <a:lnSpc>
                <a:spcPct val="102600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42312" marR="85570" indent="-342900">
              <a:lnSpc>
                <a:spcPct val="102600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Augmenting Path: </a:t>
            </a:r>
            <a:r>
              <a:rPr lang="en-US" sz="2400" dirty="0"/>
              <a:t>a simple path of positive capacity from a source to a sink in the residual graph.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17EC3-2C7F-2448-8BD8-2186EDF5345C}"/>
              </a:ext>
            </a:extLst>
          </p:cNvPr>
          <p:cNvSpPr/>
          <p:nvPr/>
        </p:nvSpPr>
        <p:spPr>
          <a:xfrm>
            <a:off x="8633468" y="1497645"/>
            <a:ext cx="98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capacity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E316-AE0C-0F4A-8A81-BB0ED4153F08}"/>
              </a:ext>
            </a:extLst>
          </p:cNvPr>
          <p:cNvSpPr/>
          <p:nvPr/>
        </p:nvSpPr>
        <p:spPr>
          <a:xfrm>
            <a:off x="7568814" y="1497645"/>
            <a:ext cx="60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flow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1EB6-1B73-8A44-9198-644CCDF574AD}"/>
              </a:ext>
            </a:extLst>
          </p:cNvPr>
          <p:cNvSpPr/>
          <p:nvPr/>
        </p:nvSpPr>
        <p:spPr>
          <a:xfrm>
            <a:off x="8175647" y="5105244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Residual capacity = capacity - flow</a:t>
            </a:r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163481-0DC8-4C47-92E2-03D546933ABD}"/>
              </a:ext>
            </a:extLst>
          </p:cNvPr>
          <p:cNvCxnSpPr/>
          <p:nvPr/>
        </p:nvCxnSpPr>
        <p:spPr>
          <a:xfrm>
            <a:off x="7872230" y="1866977"/>
            <a:ext cx="419154" cy="357239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1061A8-CF1A-8640-A419-57C4E1F79D7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808835" y="1866977"/>
            <a:ext cx="316018" cy="38506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5943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123" y="143751"/>
            <a:ext cx="6247099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spc="-119" dirty="0"/>
              <a:t>Ford-Fulkerson</a:t>
            </a:r>
            <a:r>
              <a:rPr spc="119" dirty="0"/>
              <a:t> </a:t>
            </a:r>
            <a:r>
              <a:rPr spc="-69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123" y="4345327"/>
            <a:ext cx="7422999" cy="1975413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8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sz="2800" spc="129" dirty="0">
                <a:cs typeface="Tahoma"/>
              </a:rPr>
              <a:t>A </a:t>
            </a:r>
            <a:r>
              <a:rPr sz="2800" spc="-89" dirty="0">
                <a:cs typeface="Tahoma"/>
              </a:rPr>
              <a:t>simple </a:t>
            </a:r>
            <a:r>
              <a:rPr sz="2800" spc="-109" dirty="0">
                <a:cs typeface="Tahoma"/>
              </a:rPr>
              <a:t>and </a:t>
            </a:r>
            <a:r>
              <a:rPr sz="2800" spc="-50" dirty="0">
                <a:cs typeface="Tahoma"/>
              </a:rPr>
              <a:t>practical </a:t>
            </a:r>
            <a:r>
              <a:rPr sz="2800" spc="-99" dirty="0">
                <a:cs typeface="Tahoma"/>
              </a:rPr>
              <a:t>max-flow</a:t>
            </a:r>
            <a:r>
              <a:rPr sz="2800" spc="-20" dirty="0">
                <a:cs typeface="Tahoma"/>
              </a:rPr>
              <a:t> </a:t>
            </a:r>
            <a:r>
              <a:rPr sz="2800" spc="-69" dirty="0">
                <a:cs typeface="Tahoma"/>
              </a:rPr>
              <a:t>algorithm</a:t>
            </a:r>
            <a:endParaRPr sz="2800" dirty="0">
              <a:cs typeface="Tahoma"/>
            </a:endParaRPr>
          </a:p>
          <a:p>
            <a:pPr marL="368705" marR="166106" indent="-294461">
              <a:lnSpc>
                <a:spcPct val="102600"/>
              </a:lnSpc>
              <a:spcBef>
                <a:spcPts val="595"/>
              </a:spcBef>
            </a:pPr>
            <a:r>
              <a:rPr sz="28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sz="2800" dirty="0">
                <a:cs typeface="Tahoma"/>
              </a:rPr>
              <a:t>Main </a:t>
            </a:r>
            <a:r>
              <a:rPr sz="2800" spc="-119" dirty="0">
                <a:cs typeface="Tahoma"/>
              </a:rPr>
              <a:t>idea: </a:t>
            </a:r>
            <a:r>
              <a:rPr sz="2800" spc="-59" dirty="0">
                <a:cs typeface="Tahoma"/>
              </a:rPr>
              <a:t>find valid </a:t>
            </a:r>
            <a:r>
              <a:rPr sz="2800" spc="-89" dirty="0">
                <a:cs typeface="Tahoma"/>
              </a:rPr>
              <a:t>flow paths </a:t>
            </a:r>
            <a:r>
              <a:rPr sz="2800" spc="-30" dirty="0">
                <a:cs typeface="Tahoma"/>
              </a:rPr>
              <a:t>until </a:t>
            </a:r>
            <a:r>
              <a:rPr sz="2800" spc="-99" dirty="0">
                <a:cs typeface="Tahoma"/>
              </a:rPr>
              <a:t>there </a:t>
            </a:r>
            <a:r>
              <a:rPr sz="2800" spc="-69" dirty="0">
                <a:cs typeface="Tahoma"/>
              </a:rPr>
              <a:t>is </a:t>
            </a:r>
            <a:r>
              <a:rPr sz="2800" spc="-139" dirty="0">
                <a:cs typeface="Tahoma"/>
              </a:rPr>
              <a:t>none </a:t>
            </a:r>
            <a:r>
              <a:rPr sz="2800" spc="-50" dirty="0">
                <a:cs typeface="Tahoma"/>
              </a:rPr>
              <a:t>left, </a:t>
            </a:r>
            <a:r>
              <a:rPr sz="2800" spc="-109" dirty="0">
                <a:cs typeface="Tahoma"/>
              </a:rPr>
              <a:t>and  add </a:t>
            </a:r>
            <a:r>
              <a:rPr sz="2800" spc="-99" dirty="0">
                <a:cs typeface="Tahoma"/>
              </a:rPr>
              <a:t>them</a:t>
            </a:r>
            <a:r>
              <a:rPr sz="2800" spc="168" dirty="0">
                <a:cs typeface="Tahoma"/>
              </a:rPr>
              <a:t> </a:t>
            </a:r>
            <a:r>
              <a:rPr sz="2800" spc="-99" dirty="0">
                <a:cs typeface="Tahoma"/>
              </a:rPr>
              <a:t>up</a:t>
            </a:r>
            <a:endParaRPr sz="2800" dirty="0">
              <a:cs typeface="Tahoma"/>
            </a:endParaRPr>
          </a:p>
          <a:p>
            <a:pPr marL="75503">
              <a:spcBef>
                <a:spcPts val="347"/>
              </a:spcBef>
            </a:pPr>
            <a:r>
              <a:rPr sz="28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lang="en-US" sz="2800" spc="-89" dirty="0">
                <a:cs typeface="Tahoma"/>
              </a:rPr>
              <a:t>Can flow through back edges if flow is not zero</a:t>
            </a:r>
            <a:endParaRPr sz="2800" dirty="0"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95BA5-6490-E34A-85BE-E883CB7B6543}"/>
              </a:ext>
            </a:extLst>
          </p:cNvPr>
          <p:cNvSpPr txBox="1"/>
          <p:nvPr/>
        </p:nvSpPr>
        <p:spPr>
          <a:xfrm>
            <a:off x="821635" y="1524966"/>
            <a:ext cx="57688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Steps:</a:t>
            </a:r>
          </a:p>
          <a:p>
            <a:r>
              <a:rPr lang="en-US" sz="2400" dirty="0"/>
              <a:t>While a valid augmenting path exists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Find an augmenting path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Compute the bottleneck capacity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Augment each edge and the total flow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6454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9090D6-3448-ED46-9D21-BF566F12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0" r="30879"/>
          <a:stretch/>
        </p:blipFill>
        <p:spPr>
          <a:xfrm>
            <a:off x="7479914" y="1752756"/>
            <a:ext cx="4670854" cy="322517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172" y="130766"/>
            <a:ext cx="4499657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spc="-89" dirty="0"/>
              <a:t>Back</a:t>
            </a:r>
            <a:r>
              <a:rPr spc="79" dirty="0"/>
              <a:t> </a:t>
            </a:r>
            <a:r>
              <a:rPr spc="-159" dirty="0"/>
              <a:t>Edges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71" y="1340684"/>
            <a:ext cx="7504791" cy="424058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417144" marR="144714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Back edges are the edges on which you can decrease the flow to find new paths which can potentially lead to a higher flow than the current value.</a:t>
            </a:r>
          </a:p>
          <a:p>
            <a:pPr marL="417144" marR="144714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 solves a problem when we might have chosen a wrong path - so we try to refund the current flow.</a:t>
            </a:r>
          </a:p>
          <a:p>
            <a:pPr marL="417144" marR="144714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Sending flow along a back edge essentially means removing flow along that path and pushing the difference along other paths.</a:t>
            </a:r>
            <a:endParaRPr lang="en-US" sz="2400" spc="-59" baseline="6944" dirty="0">
              <a:solidFill>
                <a:srgbClr val="214796"/>
              </a:solidFill>
              <a:cs typeface="Lucida Sans Unicode"/>
            </a:endParaRPr>
          </a:p>
          <a:p>
            <a:pPr marL="368705" marR="144714" indent="-294461">
              <a:lnSpc>
                <a:spcPct val="102699"/>
              </a:lnSpc>
              <a:spcBef>
                <a:spcPts val="109"/>
              </a:spcBef>
            </a:pPr>
            <a:r>
              <a:rPr sz="2400" spc="-59" baseline="6944" dirty="0">
                <a:solidFill>
                  <a:srgbClr val="214796"/>
                </a:solidFill>
                <a:cs typeface="Lucida Sans Unicode"/>
              </a:rPr>
              <a:t>◮ </a:t>
            </a:r>
            <a:r>
              <a:rPr sz="2400" spc="-50" dirty="0">
                <a:cs typeface="Tahoma"/>
              </a:rPr>
              <a:t>Why </a:t>
            </a:r>
            <a:r>
              <a:rPr sz="2400" spc="-109" dirty="0">
                <a:cs typeface="Tahoma"/>
              </a:rPr>
              <a:t>do </a:t>
            </a:r>
            <a:r>
              <a:rPr sz="2400" spc="-208" dirty="0">
                <a:cs typeface="Tahoma"/>
              </a:rPr>
              <a:t>we </a:t>
            </a:r>
            <a:r>
              <a:rPr sz="2400" spc="-149" dirty="0">
                <a:cs typeface="Tahoma"/>
              </a:rPr>
              <a:t>need </a:t>
            </a:r>
            <a:r>
              <a:rPr sz="2400" spc="-30" dirty="0">
                <a:cs typeface="Tahoma"/>
              </a:rPr>
              <a:t>to </a:t>
            </a:r>
            <a:r>
              <a:rPr sz="2400" spc="-109" dirty="0">
                <a:cs typeface="Tahoma"/>
              </a:rPr>
              <a:t>do</a:t>
            </a:r>
            <a:r>
              <a:rPr sz="2400" spc="426" dirty="0">
                <a:cs typeface="Tahoma"/>
              </a:rPr>
              <a:t> </a:t>
            </a:r>
            <a:r>
              <a:rPr sz="2400" spc="-40" dirty="0">
                <a:cs typeface="Tahoma"/>
              </a:rPr>
              <a:t>this?</a:t>
            </a:r>
            <a:endParaRPr sz="2400" dirty="0">
              <a:cs typeface="Tahoma"/>
            </a:endParaRPr>
          </a:p>
          <a:p>
            <a:pPr marL="917359" indent="-264260">
              <a:spcBef>
                <a:spcPts val="337"/>
              </a:spcBef>
              <a:buClr>
                <a:srgbClr val="214796"/>
              </a:buClr>
              <a:buChar char="–"/>
              <a:tabLst>
                <a:tab pos="918617" algn="l"/>
              </a:tabLst>
            </a:pPr>
            <a:r>
              <a:rPr sz="2400" spc="-79" dirty="0">
                <a:cs typeface="Tahoma"/>
              </a:rPr>
              <a:t>Sending</a:t>
            </a:r>
            <a:r>
              <a:rPr sz="2400" spc="30" dirty="0">
                <a:cs typeface="Tahoma"/>
              </a:rPr>
              <a:t> </a:t>
            </a:r>
            <a:r>
              <a:rPr sz="2400" spc="-79" dirty="0">
                <a:cs typeface="Tahoma"/>
              </a:rPr>
              <a:t>flow</a:t>
            </a:r>
            <a:r>
              <a:rPr sz="2400" spc="30" dirty="0">
                <a:cs typeface="Tahoma"/>
              </a:rPr>
              <a:t> </a:t>
            </a:r>
            <a:r>
              <a:rPr sz="2400" spc="-20" dirty="0">
                <a:cs typeface="Tahoma"/>
              </a:rPr>
              <a:t>to</a:t>
            </a:r>
            <a:r>
              <a:rPr sz="2400" spc="40" dirty="0">
                <a:cs typeface="Tahoma"/>
              </a:rPr>
              <a:t> </a:t>
            </a:r>
            <a:r>
              <a:rPr lang="en-US" sz="2400" spc="-40" dirty="0">
                <a:cs typeface="Tahoma"/>
              </a:rPr>
              <a:t>opposite</a:t>
            </a:r>
            <a:r>
              <a:rPr sz="2400" spc="20" dirty="0">
                <a:cs typeface="Tahoma"/>
              </a:rPr>
              <a:t> </a:t>
            </a:r>
            <a:r>
              <a:rPr sz="2400" spc="-59" dirty="0">
                <a:cs typeface="Tahoma"/>
              </a:rPr>
              <a:t>directions</a:t>
            </a:r>
            <a:r>
              <a:rPr sz="2400" spc="40" dirty="0">
                <a:cs typeface="Tahoma"/>
              </a:rPr>
              <a:t> </a:t>
            </a:r>
            <a:r>
              <a:rPr sz="2400" spc="-69" dirty="0">
                <a:cs typeface="Tahoma"/>
              </a:rPr>
              <a:t>is</a:t>
            </a:r>
            <a:r>
              <a:rPr sz="2400" spc="30" dirty="0">
                <a:cs typeface="Tahoma"/>
              </a:rPr>
              <a:t> </a:t>
            </a:r>
            <a:r>
              <a:rPr sz="2400" spc="-69" dirty="0">
                <a:cs typeface="Tahoma"/>
              </a:rPr>
              <a:t>equivalent</a:t>
            </a:r>
            <a:r>
              <a:rPr sz="2400" spc="30" dirty="0">
                <a:cs typeface="Tahoma"/>
              </a:rPr>
              <a:t> </a:t>
            </a:r>
            <a:r>
              <a:rPr sz="2400" spc="-20" dirty="0">
                <a:cs typeface="Tahoma"/>
              </a:rPr>
              <a:t>to</a:t>
            </a:r>
            <a:r>
              <a:rPr sz="2400" spc="20" dirty="0">
                <a:cs typeface="Tahoma"/>
              </a:rPr>
              <a:t> </a:t>
            </a:r>
            <a:r>
              <a:rPr sz="2400" spc="-69" dirty="0">
                <a:cs typeface="Tahoma"/>
              </a:rPr>
              <a:t>canceling</a:t>
            </a:r>
            <a:r>
              <a:rPr lang="en-US" sz="2400" spc="-69" dirty="0">
                <a:cs typeface="Tahoma"/>
              </a:rPr>
              <a:t>/refunding</a:t>
            </a:r>
            <a:r>
              <a:rPr sz="2400" spc="40" dirty="0">
                <a:cs typeface="Tahoma"/>
              </a:rPr>
              <a:t> </a:t>
            </a:r>
            <a:r>
              <a:rPr sz="2400" spc="-79" dirty="0">
                <a:cs typeface="Tahoma"/>
              </a:rPr>
              <a:t>flow</a:t>
            </a:r>
            <a:endParaRPr sz="2400" dirty="0">
              <a:cs typeface="Tahoma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29507D-3B99-204D-98DE-ED0914D3C7E5}"/>
              </a:ext>
            </a:extLst>
          </p:cNvPr>
          <p:cNvCxnSpPr/>
          <p:nvPr/>
        </p:nvCxnSpPr>
        <p:spPr>
          <a:xfrm>
            <a:off x="8019535" y="3657600"/>
            <a:ext cx="1223319" cy="617838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52139E-3F6F-4B44-BBFE-EE75027DC7B6}"/>
              </a:ext>
            </a:extLst>
          </p:cNvPr>
          <p:cNvCxnSpPr>
            <a:cxnSpLocks/>
          </p:cNvCxnSpPr>
          <p:nvPr/>
        </p:nvCxnSpPr>
        <p:spPr>
          <a:xfrm flipV="1">
            <a:off x="9938951" y="2669060"/>
            <a:ext cx="0" cy="121096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FA6569-8894-4C41-84E3-5B7CDE4DB3AA}"/>
              </a:ext>
            </a:extLst>
          </p:cNvPr>
          <p:cNvCxnSpPr>
            <a:cxnSpLocks/>
          </p:cNvCxnSpPr>
          <p:nvPr/>
        </p:nvCxnSpPr>
        <p:spPr>
          <a:xfrm>
            <a:off x="10082509" y="2537254"/>
            <a:ext cx="1223319" cy="650789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D1B833-88FC-3C46-800D-F0F864A893AF}"/>
              </a:ext>
            </a:extLst>
          </p:cNvPr>
          <p:cNvSpPr txBox="1"/>
          <p:nvPr/>
        </p:nvSpPr>
        <p:spPr>
          <a:xfrm>
            <a:off x="7616691" y="6049248"/>
            <a:ext cx="3604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can use this back edge making a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reverse flow up to 3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009871C-1F28-274F-B90E-A32ACFCF8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79775" y="3573205"/>
            <a:ext cx="287304" cy="2479987"/>
          </a:xfrm>
          <a:prstGeom prst="curvedConnector2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2371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123" y="143751"/>
            <a:ext cx="6247099" cy="701251"/>
          </a:xfrm>
          <a:prstGeom prst="rect">
            <a:avLst/>
          </a:prstGeom>
        </p:spPr>
        <p:txBody>
          <a:bodyPr vert="horz" wrap="square" lIns="0" tIns="2390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88"/>
              </a:spcBef>
            </a:pPr>
            <a:r>
              <a:rPr spc="-119" dirty="0"/>
              <a:t>Ford-Fulkerson</a:t>
            </a:r>
            <a:r>
              <a:rPr spc="119" dirty="0"/>
              <a:t> </a:t>
            </a:r>
            <a:r>
              <a:rPr spc="-69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123" y="1722159"/>
            <a:ext cx="7422999" cy="3896195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lang="en-US" sz="2400" dirty="0"/>
              <a:t>1. You can only go Forward (in the correct direction of a path) if the path has </a:t>
            </a:r>
            <a:r>
              <a:rPr lang="en-US" sz="2400" b="1" dirty="0"/>
              <a:t>FLOW TO ADD </a:t>
            </a:r>
          </a:p>
          <a:p>
            <a:pPr marL="818453" lvl="1" indent="-28575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e.g., 8/10 still has 2 more to add so you can use it but 4/4 is capped. </a:t>
            </a:r>
          </a:p>
          <a:p>
            <a:pPr marL="418403" indent="-342900">
              <a:spcBef>
                <a:spcPts val="860"/>
              </a:spcBef>
              <a:buAutoNum type="arabicPeriod"/>
            </a:pPr>
            <a:endParaRPr lang="en-US" sz="2400" dirty="0"/>
          </a:p>
          <a:p>
            <a:pPr marL="75503">
              <a:spcBef>
                <a:spcPts val="860"/>
              </a:spcBef>
            </a:pPr>
            <a:r>
              <a:rPr lang="en-US" sz="2400" dirty="0"/>
              <a:t>2. You can only go Backward (in the opposite direction of a path) if the path has </a:t>
            </a:r>
            <a:r>
              <a:rPr lang="en-US" sz="2400" b="1" dirty="0"/>
              <a:t>FLOW TO GIVE </a:t>
            </a:r>
          </a:p>
          <a:p>
            <a:pPr marL="818453" lvl="1" indent="-28575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e.g., 6/8 has 6 to give but you can't go backwards on 0/4 because it has 0 flow to subtract.</a:t>
            </a:r>
            <a:endParaRPr sz="36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96377847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4AA84B-86BB-B840-91A5-EFE6826B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99527"/>
            <a:ext cx="8839200" cy="838200"/>
          </a:xfrm>
        </p:spPr>
        <p:txBody>
          <a:bodyPr/>
          <a:lstStyle/>
          <a:p>
            <a:r>
              <a:rPr lang="en-US" spc="-119" dirty="0"/>
              <a:t>Ford-Fulkerson</a:t>
            </a:r>
            <a:r>
              <a:rPr lang="en-US" spc="119" dirty="0"/>
              <a:t> </a:t>
            </a:r>
            <a:r>
              <a:rPr lang="en-US" spc="-69" dirty="0"/>
              <a:t>Algorithm </a:t>
            </a:r>
            <a:r>
              <a:rPr lang="en-US" altLang="en-US" dirty="0"/>
              <a:t>- Example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95953A-E521-8A48-AB7C-1F4C7A11BC13}"/>
              </a:ext>
            </a:extLst>
          </p:cNvPr>
          <p:cNvGrpSpPr>
            <a:grpSpLocks/>
          </p:cNvGrpSpPr>
          <p:nvPr/>
        </p:nvGrpSpPr>
        <p:grpSpPr bwMode="auto">
          <a:xfrm>
            <a:off x="2215389" y="2377427"/>
            <a:ext cx="3880611" cy="2664395"/>
            <a:chOff x="192" y="1256"/>
            <a:chExt cx="2328" cy="1672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F70DD1F-606F-4E42-B0E3-CF9BAA9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56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A59D0F2-C768-7C40-8FA8-FDD22AAE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0A5C0B7-C2B3-EC48-822A-1CEECEE6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53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9AFAFE-AF67-2843-972B-31DC86BE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358"/>
              <a:ext cx="288" cy="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D3B19CF-D876-3A46-B4B2-B50C3DEB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200" dirty="0"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23" name="AutoShape 18">
              <a:extLst>
                <a:ext uri="{FF2B5EF4-FFF2-40B4-BE49-F238E27FC236}">
                  <a16:creationId xmlns:a16="http://schemas.microsoft.com/office/drawing/2014/main" id="{DB2F8A9C-E5C6-0F4E-BF2C-C797C37D5EAE}"/>
                </a:ext>
              </a:extLst>
            </p:cNvPr>
            <p:cNvCxnSpPr>
              <a:cxnSpLocks noChangeShapeType="1"/>
              <a:stCxn id="9" idx="6"/>
              <a:endCxn id="13" idx="1"/>
            </p:cNvCxnSpPr>
            <p:nvPr/>
          </p:nvCxnSpPr>
          <p:spPr bwMode="auto">
            <a:xfrm>
              <a:off x="480" y="1400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>
              <a:extLst>
                <a:ext uri="{FF2B5EF4-FFF2-40B4-BE49-F238E27FC236}">
                  <a16:creationId xmlns:a16="http://schemas.microsoft.com/office/drawing/2014/main" id="{DE3A75DD-6124-C84C-B6BF-F446D21D01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6" y="1544"/>
              <a:ext cx="0" cy="10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983FC68A-9412-F946-B7DF-F6B39028969B}"/>
                </a:ext>
              </a:extLst>
            </p:cNvPr>
            <p:cNvCxnSpPr>
              <a:cxnSpLocks noChangeShapeType="1"/>
              <a:stCxn id="10" idx="6"/>
              <a:endCxn id="11" idx="3"/>
            </p:cNvCxnSpPr>
            <p:nvPr/>
          </p:nvCxnSpPr>
          <p:spPr bwMode="auto">
            <a:xfrm flipV="1">
              <a:off x="480" y="2784"/>
              <a:ext cx="9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>
              <a:extLst>
                <a:ext uri="{FF2B5EF4-FFF2-40B4-BE49-F238E27FC236}">
                  <a16:creationId xmlns:a16="http://schemas.microsoft.com/office/drawing/2014/main" id="{0FF37D7C-7E4A-C344-923A-1333D2BC2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3" y="1646"/>
              <a:ext cx="0" cy="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1394C03-34D2-B844-A120-968B875744D9}"/>
                </a:ext>
              </a:extLst>
            </p:cNvPr>
            <p:cNvCxnSpPr>
              <a:cxnSpLocks noChangeShapeType="1"/>
              <a:stCxn id="13" idx="6"/>
              <a:endCxn id="14" idx="1"/>
            </p:cNvCxnSpPr>
            <p:nvPr/>
          </p:nvCxnSpPr>
          <p:spPr bwMode="auto">
            <a:xfrm>
              <a:off x="1707" y="1502"/>
              <a:ext cx="567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AutoShape 22">
            <a:extLst>
              <a:ext uri="{FF2B5EF4-FFF2-40B4-BE49-F238E27FC236}">
                <a16:creationId xmlns:a16="http://schemas.microsoft.com/office/drawing/2014/main" id="{532B18DE-3E2D-B848-9F7B-218E45A8E99F}"/>
              </a:ext>
            </a:extLst>
          </p:cNvPr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4740787" y="3741214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700" name="Table 29699">
            <a:extLst>
              <a:ext uri="{FF2B5EF4-FFF2-40B4-BE49-F238E27FC236}">
                <a16:creationId xmlns:a16="http://schemas.microsoft.com/office/drawing/2014/main" id="{7AD049AF-FAD3-4547-AB0B-BE138224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5641"/>
              </p:ext>
            </p:extLst>
          </p:nvPr>
        </p:nvGraphicFramePr>
        <p:xfrm>
          <a:off x="6771503" y="1808750"/>
          <a:ext cx="4794421" cy="38970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1102">
                  <a:extLst>
                    <a:ext uri="{9D8B030D-6E8A-4147-A177-3AD203B41FA5}">
                      <a16:colId xmlns:a16="http://schemas.microsoft.com/office/drawing/2014/main" val="3287672321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4164697176"/>
                    </a:ext>
                  </a:extLst>
                </a:gridCol>
              </a:tblGrid>
              <a:tr h="9118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Augmenting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 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19156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0155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48062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02083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39638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328276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3298884-5A68-E748-AD14-74C68A277B73}"/>
              </a:ext>
            </a:extLst>
          </p:cNvPr>
          <p:cNvSpPr txBox="1"/>
          <p:nvPr/>
        </p:nvSpPr>
        <p:spPr>
          <a:xfrm>
            <a:off x="1182812" y="2654380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cxnSp>
        <p:nvCxnSpPr>
          <p:cNvPr id="28" name="AutoShape 22">
            <a:extLst>
              <a:ext uri="{FF2B5EF4-FFF2-40B4-BE49-F238E27FC236}">
                <a16:creationId xmlns:a16="http://schemas.microsoft.com/office/drawing/2014/main" id="{5B22E98A-8BFD-5245-B9AA-D487588115FB}"/>
              </a:ext>
            </a:extLst>
          </p:cNvPr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2625159" y="2769156"/>
            <a:ext cx="1705858" cy="1718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9">
            <a:extLst>
              <a:ext uri="{FF2B5EF4-FFF2-40B4-BE49-F238E27FC236}">
                <a16:creationId xmlns:a16="http://schemas.microsoft.com/office/drawing/2014/main" id="{A7CAD4FB-CF80-DD49-B95B-E667A217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82" y="3366962"/>
            <a:ext cx="480076" cy="46166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ea typeface="宋体" panose="02010600030101010101" pitchFamily="2" charset="-122"/>
              </a:rPr>
              <a:t>S</a:t>
            </a:r>
          </a:p>
        </p:txBody>
      </p:sp>
      <p:cxnSp>
        <p:nvCxnSpPr>
          <p:cNvPr id="45" name="AutoShape 22">
            <a:extLst>
              <a:ext uri="{FF2B5EF4-FFF2-40B4-BE49-F238E27FC236}">
                <a16:creationId xmlns:a16="http://schemas.microsoft.com/office/drawing/2014/main" id="{68A6AAEB-AB74-6E4E-801C-761F318247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81512" y="3788925"/>
            <a:ext cx="945443" cy="908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4">
            <a:extLst>
              <a:ext uri="{FF2B5EF4-FFF2-40B4-BE49-F238E27FC236}">
                <a16:creationId xmlns:a16="http://schemas.microsoft.com/office/drawing/2014/main" id="{7DA6C35E-6270-334F-B9EB-68F2EA87B9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22083" y="2759688"/>
            <a:ext cx="945149" cy="6469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B1ED7C-AD7E-B546-99CC-974060ED4023}"/>
              </a:ext>
            </a:extLst>
          </p:cNvPr>
          <p:cNvSpPr txBox="1"/>
          <p:nvPr/>
        </p:nvSpPr>
        <p:spPr>
          <a:xfrm>
            <a:off x="1091696" y="417717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105DAD-5708-5F43-9BE4-F90DAA2079C0}"/>
              </a:ext>
            </a:extLst>
          </p:cNvPr>
          <p:cNvSpPr txBox="1"/>
          <p:nvPr/>
        </p:nvSpPr>
        <p:spPr>
          <a:xfrm>
            <a:off x="3173093" y="211162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0/4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32E38-48E2-2E4C-B987-95C2714C3013}"/>
              </a:ext>
            </a:extLst>
          </p:cNvPr>
          <p:cNvSpPr txBox="1"/>
          <p:nvPr/>
        </p:nvSpPr>
        <p:spPr>
          <a:xfrm>
            <a:off x="3285430" y="481235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0/9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B653E-A16E-0244-A16E-BD6519BF4593}"/>
              </a:ext>
            </a:extLst>
          </p:cNvPr>
          <p:cNvSpPr txBox="1"/>
          <p:nvPr/>
        </p:nvSpPr>
        <p:spPr>
          <a:xfrm>
            <a:off x="1776956" y="3397521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0FBBD1-25EB-2847-B002-3C06C5F77FC7}"/>
              </a:ext>
            </a:extLst>
          </p:cNvPr>
          <p:cNvSpPr txBox="1"/>
          <p:nvPr/>
        </p:nvSpPr>
        <p:spPr>
          <a:xfrm>
            <a:off x="3397266" y="3198167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0/8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4607A0-2740-EF45-9AC5-9DF9BA2BA25C}"/>
              </a:ext>
            </a:extLst>
          </p:cNvPr>
          <p:cNvSpPr txBox="1"/>
          <p:nvPr/>
        </p:nvSpPr>
        <p:spPr>
          <a:xfrm>
            <a:off x="4488823" y="3447202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0/6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11046-54F8-DC48-B6B0-6317EE3CE8AB}"/>
              </a:ext>
            </a:extLst>
          </p:cNvPr>
          <p:cNvSpPr txBox="1"/>
          <p:nvPr/>
        </p:nvSpPr>
        <p:spPr>
          <a:xfrm>
            <a:off x="5115917" y="2691955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85DA33-A014-3A4D-809E-7544A5E92AE9}"/>
              </a:ext>
            </a:extLst>
          </p:cNvPr>
          <p:cNvSpPr txBox="1"/>
          <p:nvPr/>
        </p:nvSpPr>
        <p:spPr>
          <a:xfrm>
            <a:off x="5155284" y="4076086"/>
            <a:ext cx="8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00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34800</TotalTime>
  <Words>1171</Words>
  <Application>Microsoft Macintosh PowerPoint</Application>
  <PresentationFormat>Widescreen</PresentationFormat>
  <Paragraphs>249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1_Office Theme</vt:lpstr>
      <vt:lpstr>Custom Design</vt:lpstr>
      <vt:lpstr>Ford-Fulkerson Algorithm</vt:lpstr>
      <vt:lpstr>Network Flow Problem</vt:lpstr>
      <vt:lpstr>Maximum Flow Problem</vt:lpstr>
      <vt:lpstr>Alternate Formulation: Minimum Cut</vt:lpstr>
      <vt:lpstr>Residual Graph </vt:lpstr>
      <vt:lpstr>Ford-Fulkerson Algorithm</vt:lpstr>
      <vt:lpstr>Back Edges</vt:lpstr>
      <vt:lpstr>Ford-Fulkerson Algorithm</vt:lpstr>
      <vt:lpstr>Ford-Fulkerson Algorithm - Example </vt:lpstr>
      <vt:lpstr>Ford-Fulkerson Algorithm - Example </vt:lpstr>
      <vt:lpstr>Ford-Fulkerson Algorithm - Example </vt:lpstr>
      <vt:lpstr>Ford-Fulkerson Algorithm - Example </vt:lpstr>
      <vt:lpstr>Ford-Fulkerson Algorithm - Example </vt:lpstr>
      <vt:lpstr>Ford-Fulkerson Algorithm - Example </vt:lpstr>
      <vt:lpstr>Ford-Fulkerson Algorithm - Example </vt:lpstr>
      <vt:lpstr>Ford-Fulkerson Algorithm</vt:lpstr>
      <vt:lpstr>Ford-Fulkerson Algorithm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 Preemtion</dc:title>
  <dc:creator>Md_ Rahman</dc:creator>
  <cp:lastModifiedBy>Microsoft Office User</cp:lastModifiedBy>
  <cp:revision>2336</cp:revision>
  <dcterms:created xsi:type="dcterms:W3CDTF">2018-02-18T09:06:46Z</dcterms:created>
  <dcterms:modified xsi:type="dcterms:W3CDTF">2023-12-13T04:30:52Z</dcterms:modified>
</cp:coreProperties>
</file>